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60" r:id="rId3"/>
    <p:sldId id="258" r:id="rId4"/>
    <p:sldId id="259" r:id="rId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BC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91" autoAdjust="0"/>
    <p:restoredTop sz="94660"/>
  </p:normalViewPr>
  <p:slideViewPr>
    <p:cSldViewPr>
      <p:cViewPr varScale="1">
        <p:scale>
          <a:sx n="99" d="100"/>
          <a:sy n="99" d="100"/>
        </p:scale>
        <p:origin x="-702" y="-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DA2B24-6AB5-48E6-A014-0EAF04B1969B}" type="datetimeFigureOut">
              <a:rPr lang="en-US" smtClean="0"/>
              <a:t>5/14/2017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5C6D8-8A14-4FB8-B07F-3088B7D94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38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2131D-576C-4C59-BE77-44B1CD55839E}" type="datetime1">
              <a:rPr lang="en-US" smtClean="0"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875AD-13A0-4834-95CD-83D9A1142472}" type="datetime1">
              <a:rPr lang="en-US" smtClean="0"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78CE77-DE0F-4FD4-B79B-99C1728A06B7}" type="datetime1">
              <a:rPr lang="en-US" smtClean="0"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B60F4-EF90-4AE7-8148-B6E9F3587A1D}" type="datetime1">
              <a:rPr lang="en-US" smtClean="0"/>
              <a:t>5/14/2017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83BD0-0B2C-446A-9FCE-663B502A3CB7}" type="datetime1">
              <a:rPr lang="en-US" smtClean="0"/>
              <a:t>5/14/2017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60BF4-9773-4D87-B321-E5A1AFB0AC7D}" type="datetime1">
              <a:rPr lang="en-US" smtClean="0"/>
              <a:t>5/14/2017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BBD6C-8FC1-4724-A31B-6674DDDBF2BF}" type="datetime1">
              <a:rPr lang="en-US" smtClean="0"/>
              <a:t>5/14/2017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6DFF5-852E-47B8-9F95-9C7E9BAD13B3}" type="datetime1">
              <a:rPr lang="en-US" smtClean="0"/>
              <a:t>5/14/2017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D1300-BF5E-4C2A-A36C-60C910CE78EE}" type="datetime1">
              <a:rPr lang="en-US" smtClean="0"/>
              <a:t>5/14/2017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B207-D601-4434-8B4B-2E899E3F8239}" type="datetime1">
              <a:rPr lang="en-US" smtClean="0"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811AD-6B0E-479B-A324-B0DE46739F8B}" type="datetime1">
              <a:rPr lang="en-US" smtClean="0"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A7DF6-9CCE-43F1-B9DD-DFADCC231992}" type="datetime1">
              <a:rPr lang="en-US" smtClean="0"/>
              <a:t>5/14/2017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685800" y="902970"/>
            <a:ext cx="7772400" cy="3337560"/>
            <a:chOff x="914400" y="914400"/>
            <a:chExt cx="7772400" cy="3337560"/>
          </a:xfrm>
        </p:grpSpPr>
        <p:pic>
          <p:nvPicPr>
            <p:cNvPr id="12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1200150"/>
              <a:ext cx="2543052" cy="2743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8" name="Rectangle 7"/>
            <p:cNvSpPr/>
            <p:nvPr/>
          </p:nvSpPr>
          <p:spPr>
            <a:xfrm>
              <a:off x="4114800" y="914400"/>
              <a:ext cx="4572000" cy="146304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b"/>
            <a:lstStyle/>
            <a:p>
              <a:r>
                <a:rPr lang="en-US" sz="2800" b="1" dirty="0" smtClean="0">
                  <a:solidFill>
                    <a:srgbClr val="78BC50"/>
                  </a:solidFill>
                  <a:latin typeface="Arial" pitchFamily="34" charset="0"/>
                  <a:cs typeface="Arial" pitchFamily="34" charset="0"/>
                </a:rPr>
                <a:t>Bangalore </a:t>
              </a:r>
              <a:br>
                <a:rPr lang="en-US" sz="2800" b="1" dirty="0" smtClean="0">
                  <a:solidFill>
                    <a:srgbClr val="78BC50"/>
                  </a:solidFill>
                  <a:latin typeface="Arial" pitchFamily="34" charset="0"/>
                  <a:cs typeface="Arial" pitchFamily="34" charset="0"/>
                </a:rPr>
              </a:br>
              <a:r>
                <a:rPr lang="en-US" sz="2800" b="1" dirty="0" smtClean="0">
                  <a:solidFill>
                    <a:srgbClr val="78BC50"/>
                  </a:solidFill>
                  <a:latin typeface="Arial" pitchFamily="34" charset="0"/>
                  <a:cs typeface="Arial" pitchFamily="34" charset="0"/>
                </a:rPr>
                <a:t>Property Tax Overview</a:t>
              </a:r>
            </a:p>
          </p:txBody>
        </p:sp>
        <p:sp>
          <p:nvSpPr>
            <p:cNvPr id="2" name="Rectangle 1"/>
            <p:cNvSpPr/>
            <p:nvPr/>
          </p:nvSpPr>
          <p:spPr>
            <a:xfrm>
              <a:off x="4114800" y="2377440"/>
              <a:ext cx="4572000" cy="45720"/>
            </a:xfrm>
            <a:prstGeom prst="rect">
              <a:avLst/>
            </a:prstGeom>
            <a:solidFill>
              <a:srgbClr val="78BC50"/>
            </a:solidFill>
            <a:ln w="9525">
              <a:solidFill>
                <a:srgbClr val="78BC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 b="1" dirty="0" smtClean="0">
                <a:solidFill>
                  <a:srgbClr val="78BC5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114800" y="2423160"/>
              <a:ext cx="4572000" cy="182880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t"/>
            <a:lstStyle/>
            <a:p>
              <a:r>
                <a:rPr 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itchFamily="34" charset="0"/>
                  <a:cs typeface="Arial" pitchFamily="34" charset="0"/>
                </a:rPr>
                <a:t>Project report </a:t>
              </a:r>
              <a:r>
                <a:rPr lang="en-US" sz="1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itchFamily="34" charset="0"/>
                  <a:cs typeface="Arial" pitchFamily="34" charset="0"/>
                </a:rPr>
                <a:t>on </a:t>
              </a:r>
              <a:r>
                <a:rPr lang="en-US" sz="16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itchFamily="34" charset="0"/>
                  <a:cs typeface="Arial" pitchFamily="34" charset="0"/>
                </a:rPr>
                <a:t>select 8 wards up to </a:t>
              </a:r>
              <a:endPara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en-US" sz="1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itchFamily="34" charset="0"/>
                  <a:cs typeface="Arial" pitchFamily="34" charset="0"/>
                </a:rPr>
                <a:t>assessment year 2016-2017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endParaRPr lang="en-US" sz="1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r>
                <a:rPr lang="en-US" sz="1600" b="1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itchFamily="34" charset="0"/>
                  <a:cs typeface="Arial" pitchFamily="34" charset="0"/>
                </a:rPr>
                <a:t>Highlighting pending tax payments and suspicious historical transactions across wards </a:t>
              </a:r>
              <a:endParaRPr lang="en-US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6629400" y="4389120"/>
            <a:ext cx="1828800" cy="36576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1600" b="1" dirty="0" smtClean="0">
                <a:solidFill>
                  <a:srgbClr val="78BC50"/>
                </a:solidFill>
                <a:latin typeface="Arial" pitchFamily="34" charset="0"/>
                <a:cs typeface="Arial" pitchFamily="34" charset="0"/>
              </a:rPr>
              <a:t>May 14, 2017</a:t>
            </a:r>
          </a:p>
        </p:txBody>
      </p:sp>
      <p:sp>
        <p:nvSpPr>
          <p:cNvPr id="6" name="Rectangle 5"/>
          <p:cNvSpPr/>
          <p:nvPr/>
        </p:nvSpPr>
        <p:spPr>
          <a:xfrm>
            <a:off x="7680960" y="91440"/>
            <a:ext cx="1371600" cy="36576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16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▌NPEVS</a:t>
            </a:r>
          </a:p>
        </p:txBody>
      </p:sp>
    </p:spTree>
    <p:extLst>
      <p:ext uri="{BB962C8B-B14F-4D97-AF65-F5344CB8AC3E}">
        <p14:creationId xmlns:p14="http://schemas.microsoft.com/office/powerpoint/2010/main" val="94173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digital transformation"/>
          <p:cNvPicPr>
            <a:picLocks noChangeAspect="1" noChangeArrowheads="1"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" b="28889"/>
          <a:stretch/>
        </p:blipFill>
        <p:spPr bwMode="auto">
          <a:xfrm>
            <a:off x="0" y="0"/>
            <a:ext cx="91440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457200" y="1828800"/>
            <a:ext cx="5486400" cy="2286000"/>
          </a:xfrm>
          <a:prstGeom prst="rect">
            <a:avLst/>
          </a:prstGeom>
          <a:solidFill>
            <a:srgbClr val="78BC5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82880" rIns="18288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Bangalore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Property </a:t>
            </a:r>
            <a:b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Tax 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Overview</a:t>
            </a:r>
          </a:p>
          <a:p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Project report on select 8 wards up to </a:t>
            </a:r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assessment </a:t>
            </a:r>
            <a:r>
              <a: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year </a:t>
            </a:r>
            <a:r>
              <a:rPr lang="en-US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2016-2017.</a:t>
            </a:r>
            <a:endParaRPr 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Highlighting pending tax payments and suspicious historical transactions across wards </a:t>
            </a:r>
          </a:p>
          <a:p>
            <a:endParaRPr lang="en-US" sz="1600" b="1" dirty="0" err="1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4114800"/>
            <a:ext cx="678146" cy="731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7680960" y="91440"/>
            <a:ext cx="1371600" cy="36576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▌NPEVS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0080" y="2743200"/>
            <a:ext cx="5120640" cy="45720"/>
          </a:xfrm>
          <a:prstGeom prst="rect">
            <a:avLst/>
          </a:prstGeom>
          <a:solidFill>
            <a:schemeClr val="bg1"/>
          </a:solidFill>
          <a:ln w="9525">
            <a:solidFill>
              <a:srgbClr val="78B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b="1" dirty="0" smtClean="0">
              <a:solidFill>
                <a:srgbClr val="78BC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57200" y="4206240"/>
            <a:ext cx="1828800" cy="36576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b="1" dirty="0" smtClean="0">
                <a:solidFill>
                  <a:srgbClr val="78BC50"/>
                </a:solidFill>
                <a:latin typeface="Arial" pitchFamily="34" charset="0"/>
                <a:cs typeface="Arial" pitchFamily="34" charset="0"/>
              </a:rPr>
              <a:t>May 14, 2017</a:t>
            </a:r>
          </a:p>
        </p:txBody>
      </p:sp>
    </p:spTree>
    <p:extLst>
      <p:ext uri="{BB962C8B-B14F-4D97-AF65-F5344CB8AC3E}">
        <p14:creationId xmlns:p14="http://schemas.microsoft.com/office/powerpoint/2010/main" val="209281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040" y="91440"/>
            <a:ext cx="678146" cy="731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0" y="4869180"/>
            <a:ext cx="8229600" cy="274320"/>
          </a:xfrm>
          <a:prstGeom prst="rect">
            <a:avLst/>
          </a:prstGeom>
          <a:solidFill>
            <a:srgbClr val="78BC50"/>
          </a:solidFill>
          <a:ln w="9525">
            <a:solidFill>
              <a:srgbClr val="78B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r>
              <a:rPr lang="en-US" sz="1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Bangalore Property Tax Overview</a:t>
            </a:r>
            <a:endParaRPr lang="en-US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274320"/>
            <a:ext cx="7680960" cy="73152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b="1" dirty="0" smtClean="0">
                <a:solidFill>
                  <a:srgbClr val="78BC50"/>
                </a:solidFill>
                <a:latin typeface="Arial" pitchFamily="34" charset="0"/>
                <a:cs typeface="Arial" pitchFamily="34" charset="0"/>
              </a:rPr>
              <a:t>Agenda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188720"/>
            <a:ext cx="7680960" cy="347472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spcBef>
                <a:spcPts val="600"/>
              </a:spcBef>
              <a:buSzPct val="90000"/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Executive summary</a:t>
            </a:r>
          </a:p>
          <a:p>
            <a:pPr marL="285750" indent="-285750">
              <a:spcBef>
                <a:spcPts val="600"/>
              </a:spcBef>
              <a:buSzPct val="90000"/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Overview of project scope</a:t>
            </a:r>
          </a:p>
          <a:p>
            <a:pPr marL="285750" indent="-285750">
              <a:spcBef>
                <a:spcPts val="600"/>
              </a:spcBef>
              <a:buSzPct val="90000"/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Details of individual tax anomalies</a:t>
            </a:r>
          </a:p>
          <a:p>
            <a:pPr marL="285750" indent="-285750">
              <a:spcBef>
                <a:spcPts val="600"/>
              </a:spcBef>
              <a:buSzPct val="90000"/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Details of system anomalies</a:t>
            </a:r>
          </a:p>
          <a:p>
            <a:pPr marL="285750" indent="-285750">
              <a:spcBef>
                <a:spcPts val="600"/>
              </a:spcBef>
              <a:buSzPct val="90000"/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Appendix</a:t>
            </a:r>
          </a:p>
          <a:p>
            <a:pPr marL="742950" lvl="1" indent="-285750">
              <a:spcBef>
                <a:spcPts val="600"/>
              </a:spcBef>
              <a:buSzPct val="80000"/>
              <a:buFont typeface="Arial" pitchFamily="34" charset="0"/>
              <a:buChar char="─"/>
            </a:pPr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Assumptions</a:t>
            </a:r>
          </a:p>
          <a:p>
            <a:pPr marL="742950" lvl="1" indent="-285750">
              <a:spcBef>
                <a:spcPts val="600"/>
              </a:spcBef>
              <a:buSzPct val="80000"/>
              <a:buFont typeface="Arial" pitchFamily="34" charset="0"/>
              <a:buChar char="─"/>
            </a:pPr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List of relevant tables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1051560"/>
            <a:ext cx="9144000" cy="45719"/>
          </a:xfrm>
          <a:prstGeom prst="rect">
            <a:avLst/>
          </a:prstGeom>
          <a:solidFill>
            <a:srgbClr val="78BC50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00" b="1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456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4869180"/>
            <a:ext cx="8229600" cy="274320"/>
          </a:xfrm>
          <a:prstGeom prst="rect">
            <a:avLst/>
          </a:prstGeom>
          <a:solidFill>
            <a:srgbClr val="78BC50"/>
          </a:solidFill>
          <a:ln w="9525">
            <a:solidFill>
              <a:srgbClr val="78BC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r>
              <a:rPr lang="en-US" sz="1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Bangalore Property Tax Overview</a:t>
            </a:r>
            <a:endParaRPr lang="en-US" sz="10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1040" y="91440"/>
            <a:ext cx="678146" cy="731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457200" y="274320"/>
            <a:ext cx="7680960" cy="73152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b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400" b="1" dirty="0" smtClean="0">
                <a:solidFill>
                  <a:srgbClr val="78BC50"/>
                </a:solidFill>
                <a:latin typeface="Arial" pitchFamily="34" charset="0"/>
                <a:cs typeface="Arial" pitchFamily="34" charset="0"/>
              </a:rPr>
              <a:t>Executive summary</a:t>
            </a:r>
            <a:endParaRPr lang="en-US" sz="1600" i="1" dirty="0" smtClean="0">
              <a:solidFill>
                <a:srgbClr val="78BC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1188720"/>
            <a:ext cx="7680960" cy="347472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spcBef>
                <a:spcPts val="600"/>
              </a:spcBef>
              <a:buSzPct val="90000"/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Overall tax defaulted in Bangalore is </a:t>
            </a:r>
            <a:r>
              <a:rPr lang="en-US" sz="1600" dirty="0" smtClean="0">
                <a:solidFill>
                  <a:schemeClr val="tx1"/>
                </a:solidFill>
                <a:latin typeface="Rupee Foradian" pitchFamily="34" charset="0"/>
                <a:cs typeface="Arial" pitchFamily="34" charset="0"/>
              </a:rPr>
              <a:t>`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XXXX Cr.</a:t>
            </a:r>
          </a:p>
          <a:p>
            <a:pPr marL="285750" indent="-285750">
              <a:spcBef>
                <a:spcPts val="600"/>
              </a:spcBef>
              <a:buSzPct val="90000"/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For only the 8 wards in consideration, tax defaulted is </a:t>
            </a:r>
            <a:r>
              <a:rPr lang="en-US" sz="1600" dirty="0">
                <a:solidFill>
                  <a:schemeClr val="tx1"/>
                </a:solidFill>
                <a:latin typeface="Rupee Foradian" pitchFamily="34" charset="0"/>
                <a:cs typeface="Arial" pitchFamily="34" charset="0"/>
              </a:rPr>
              <a:t>`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XXXX Cr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285750" indent="-285750">
              <a:spcBef>
                <a:spcPts val="600"/>
              </a:spcBef>
              <a:buSzPct val="90000"/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Potential opportunity from addressing fraudulent transaction is </a:t>
            </a:r>
            <a:r>
              <a:rPr lang="en-US" sz="1600" dirty="0">
                <a:solidFill>
                  <a:schemeClr val="tx1"/>
                </a:solidFill>
                <a:latin typeface="Rupee Foradian" pitchFamily="34" charset="0"/>
                <a:cs typeface="Arial" pitchFamily="34" charset="0"/>
              </a:rPr>
              <a:t>`</a:t>
            </a:r>
            <a:r>
              <a:rPr 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XXXX Cr</a:t>
            </a: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742950" lvl="1" indent="-285750">
              <a:spcBef>
                <a:spcPts val="600"/>
              </a:spcBef>
              <a:buSzPct val="80000"/>
              <a:buFont typeface="Arial" pitchFamily="34" charset="0"/>
              <a:buChar char="─"/>
            </a:pPr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Mismatch in tax information captured: </a:t>
            </a:r>
            <a:r>
              <a:rPr lang="en-US" sz="1400" dirty="0">
                <a:solidFill>
                  <a:schemeClr val="tx1"/>
                </a:solidFill>
                <a:latin typeface="Rupee Foradian" pitchFamily="34" charset="0"/>
                <a:cs typeface="Arial" pitchFamily="34" charset="0"/>
              </a:rPr>
              <a:t>`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XXXX Cr</a:t>
            </a:r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4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(system)</a:t>
            </a:r>
          </a:p>
          <a:p>
            <a:pPr marL="742950" lvl="1" indent="-285750">
              <a:spcBef>
                <a:spcPts val="600"/>
              </a:spcBef>
              <a:buSzPct val="80000"/>
              <a:buFont typeface="Arial" pitchFamily="34" charset="0"/>
              <a:buChar char="─"/>
            </a:pPr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Historical variation in top-10 defaulters from each ward: </a:t>
            </a:r>
            <a:r>
              <a:rPr lang="en-US" sz="1400" dirty="0">
                <a:solidFill>
                  <a:schemeClr val="tx1"/>
                </a:solidFill>
                <a:latin typeface="Rupee Foradian" pitchFamily="34" charset="0"/>
                <a:cs typeface="Arial" pitchFamily="34" charset="0"/>
              </a:rPr>
              <a:t>`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XXXX Cr</a:t>
            </a:r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4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400" i="1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system)</a:t>
            </a:r>
            <a:endParaRPr lang="en-US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>
              <a:spcBef>
                <a:spcPts val="600"/>
              </a:spcBef>
              <a:buSzPct val="80000"/>
              <a:buFont typeface="Arial" pitchFamily="34" charset="0"/>
              <a:buChar char="─"/>
            </a:pPr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Duplication in application numbers: </a:t>
            </a:r>
            <a:r>
              <a:rPr lang="en-US" sz="1400" dirty="0">
                <a:solidFill>
                  <a:schemeClr val="tx1"/>
                </a:solidFill>
                <a:latin typeface="Rupee Foradian" pitchFamily="34" charset="0"/>
                <a:cs typeface="Arial" pitchFamily="34" charset="0"/>
              </a:rPr>
              <a:t>`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XXXX Cr</a:t>
            </a:r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4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(individual)</a:t>
            </a:r>
          </a:p>
          <a:p>
            <a:pPr marL="742950" lvl="1" indent="-285750">
              <a:spcBef>
                <a:spcPts val="600"/>
              </a:spcBef>
              <a:buSzPct val="80000"/>
              <a:buFont typeface="Arial" pitchFamily="34" charset="0"/>
              <a:buChar char="─"/>
            </a:pPr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Tax paid in 2016-17less than expected: </a:t>
            </a:r>
            <a:r>
              <a:rPr lang="en-US" sz="1400" dirty="0">
                <a:solidFill>
                  <a:schemeClr val="tx1"/>
                </a:solidFill>
                <a:latin typeface="Rupee Foradian" pitchFamily="34" charset="0"/>
                <a:cs typeface="Arial" pitchFamily="34" charset="0"/>
              </a:rPr>
              <a:t>`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XXXX Cr</a:t>
            </a:r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400" i="1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(individual)</a:t>
            </a:r>
            <a:endParaRPr lang="en-US" sz="1400" i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>
              <a:spcBef>
                <a:spcPts val="600"/>
              </a:spcBef>
              <a:buSzPct val="80000"/>
              <a:buFont typeface="Arial" pitchFamily="34" charset="0"/>
              <a:buChar char="─"/>
            </a:pPr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Historical fluctuations in tax payments: </a:t>
            </a:r>
            <a:r>
              <a:rPr lang="en-US" sz="1400" dirty="0">
                <a:solidFill>
                  <a:schemeClr val="tx1"/>
                </a:solidFill>
                <a:latin typeface="Rupee Foradian" pitchFamily="34" charset="0"/>
                <a:cs typeface="Arial" pitchFamily="34" charset="0"/>
              </a:rPr>
              <a:t>`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XXXX Cr</a:t>
            </a:r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400" i="1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(individual)</a:t>
            </a:r>
            <a:endParaRPr lang="en-US" sz="1400" i="1" dirty="0" smtClean="0">
              <a:solidFill>
                <a:schemeClr val="bg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742950" lvl="1" indent="-285750">
              <a:spcBef>
                <a:spcPts val="600"/>
              </a:spcBef>
              <a:buSzPct val="80000"/>
              <a:buFont typeface="Arial" pitchFamily="34" charset="0"/>
              <a:buChar char="─"/>
            </a:pPr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Incorrect assessment / declaration of property type: </a:t>
            </a:r>
            <a:r>
              <a:rPr lang="en-US" sz="1400" dirty="0">
                <a:solidFill>
                  <a:schemeClr val="tx1"/>
                </a:solidFill>
                <a:latin typeface="Rupee Foradian" pitchFamily="34" charset="0"/>
                <a:cs typeface="Arial" pitchFamily="34" charset="0"/>
              </a:rPr>
              <a:t>`</a:t>
            </a:r>
            <a:r>
              <a:rPr lang="en-US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XXXX Cr</a:t>
            </a:r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400" i="1" dirty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(individual)</a:t>
            </a:r>
            <a:endParaRPr lang="en-US" sz="14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spcBef>
                <a:spcPts val="600"/>
              </a:spcBef>
              <a:buSzPct val="90000"/>
              <a:buFont typeface="Wingdings" pitchFamily="2" charset="2"/>
              <a:buChar char="§"/>
            </a:pPr>
            <a: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Incorrect documentation of property information for XX million properties</a:t>
            </a:r>
            <a:br>
              <a:rPr lang="en-US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i="1" dirty="0" smtClean="0">
                <a:solidFill>
                  <a:schemeClr val="bg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(only for the 8 wards in consideration)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1051560"/>
            <a:ext cx="9144000" cy="45719"/>
          </a:xfrm>
          <a:prstGeom prst="rect">
            <a:avLst/>
          </a:prstGeom>
          <a:solidFill>
            <a:srgbClr val="78BC50"/>
          </a:solidFill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000" b="1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7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bg1">
              <a:lumMod val="75000"/>
            </a:schemeClr>
          </a:solidFill>
        </a:ln>
      </a:spPr>
      <a:bodyPr rot="0" spcFirstLastPara="0" vertOverflow="overflow" horzOverflow="overflow" vert="horz" wrap="square" lIns="91440" tIns="91440" rIns="91440" bIns="91440" numCol="1" spcCol="0" rtlCol="0" fromWordArt="0" anchor="ctr" anchorCtr="0" forceAA="0" compatLnSpc="1">
        <a:prstTxWarp prst="textNoShape">
          <a:avLst/>
        </a:prstTxWarp>
        <a:noAutofit/>
      </a:bodyPr>
      <a:lstStyle>
        <a:defPPr>
          <a:defRPr sz="1000" b="1" dirty="0" err="1" smtClean="0">
            <a:solidFill>
              <a:schemeClr val="tx1"/>
            </a:solidFill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198</Words>
  <Application>Microsoft Office PowerPoint</Application>
  <PresentationFormat>On-screen Show (16:9)</PresentationFormat>
  <Paragraphs>36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140</cp:revision>
  <dcterms:created xsi:type="dcterms:W3CDTF">2006-08-16T00:00:00Z</dcterms:created>
  <dcterms:modified xsi:type="dcterms:W3CDTF">2017-05-14T09:33:16Z</dcterms:modified>
</cp:coreProperties>
</file>