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54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321040" y="91439"/>
            <a:ext cx="678141" cy="731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266953"/>
            <a:ext cx="8072119" cy="741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380" y="1272285"/>
            <a:ext cx="7889239" cy="3199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0179" y="4939909"/>
            <a:ext cx="263906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14511" y="4830267"/>
            <a:ext cx="2063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1828800"/>
            <a:ext cx="5486400" cy="2286000"/>
          </a:xfrm>
          <a:custGeom>
            <a:avLst/>
            <a:gdLst/>
            <a:ahLst/>
            <a:cxnLst/>
            <a:rect l="l" t="t" r="r" b="b"/>
            <a:pathLst>
              <a:path w="5486400" h="2286000">
                <a:moveTo>
                  <a:pt x="0" y="2286000"/>
                </a:moveTo>
                <a:lnTo>
                  <a:pt x="5486400" y="2286000"/>
                </a:lnTo>
                <a:lnTo>
                  <a:pt x="54864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1828800"/>
            <a:ext cx="5486400" cy="2286000"/>
          </a:xfrm>
          <a:custGeom>
            <a:avLst/>
            <a:gdLst/>
            <a:ahLst/>
            <a:cxnLst/>
            <a:rect l="l" t="t" r="r" b="b"/>
            <a:pathLst>
              <a:path w="5486400" h="2286000">
                <a:moveTo>
                  <a:pt x="0" y="2286000"/>
                </a:moveTo>
                <a:lnTo>
                  <a:pt x="5486400" y="2286000"/>
                </a:lnTo>
                <a:lnTo>
                  <a:pt x="54864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7200" y="1828800"/>
            <a:ext cx="5486400" cy="228600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82245" marR="1927860">
              <a:lnSpc>
                <a:spcPct val="100000"/>
              </a:lnSpc>
              <a:spcBef>
                <a:spcPts val="785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Bangalore Property  </a:t>
            </a:r>
            <a:r>
              <a:rPr sz="2400" b="1" spc="-65" dirty="0">
                <a:solidFill>
                  <a:srgbClr val="FFFFFF"/>
                </a:solidFill>
                <a:latin typeface="Arial"/>
                <a:cs typeface="Arial"/>
              </a:rPr>
              <a:t>Tax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Overview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(8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 wards)</a:t>
            </a:r>
            <a:endParaRPr sz="2400">
              <a:latin typeface="Arial"/>
              <a:cs typeface="Arial"/>
            </a:endParaRPr>
          </a:p>
          <a:p>
            <a:pPr marL="469265" marR="365125" indent="-286385">
              <a:lnSpc>
                <a:spcPct val="100000"/>
              </a:lnSpc>
              <a:spcBef>
                <a:spcPts val="1935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Project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report on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select 8 wards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up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assessment</a:t>
            </a:r>
            <a:r>
              <a:rPr sz="1400" b="1" spc="-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year 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2016-2017</a:t>
            </a:r>
            <a:endParaRPr sz="1400">
              <a:latin typeface="Arial"/>
              <a:cs typeface="Arial"/>
            </a:endParaRPr>
          </a:p>
          <a:p>
            <a:pPr marL="469265" marR="718185" indent="-286385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Highlighting pending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tax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payments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and suspicious  historical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transactions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29600" y="4114800"/>
            <a:ext cx="678141" cy="731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116316" y="147320"/>
            <a:ext cx="85725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▌NPE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0080" y="2766060"/>
            <a:ext cx="5120640" cy="0"/>
          </a:xfrm>
          <a:custGeom>
            <a:avLst/>
            <a:gdLst/>
            <a:ahLst/>
            <a:cxnLst/>
            <a:rect l="l" t="t" r="r" b="b"/>
            <a:pathLst>
              <a:path w="5120640">
                <a:moveTo>
                  <a:pt x="0" y="0"/>
                </a:moveTo>
                <a:lnTo>
                  <a:pt x="512064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0080" y="2743200"/>
            <a:ext cx="5120640" cy="45720"/>
          </a:xfrm>
          <a:custGeom>
            <a:avLst/>
            <a:gdLst/>
            <a:ahLst/>
            <a:cxnLst/>
            <a:rect l="l" t="t" r="r" b="b"/>
            <a:pathLst>
              <a:path w="5120640" h="45719">
                <a:moveTo>
                  <a:pt x="0" y="45719"/>
                </a:moveTo>
                <a:lnTo>
                  <a:pt x="5120640" y="45719"/>
                </a:lnTo>
                <a:lnTo>
                  <a:pt x="5120640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7380" y="4263338"/>
            <a:ext cx="126873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78BB50"/>
                </a:solidFill>
                <a:latin typeface="Arial"/>
                <a:cs typeface="Arial"/>
              </a:rPr>
              <a:t>May 15,</a:t>
            </a:r>
            <a:r>
              <a:rPr sz="1600" b="1" spc="-5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78BB50"/>
                </a:solidFill>
                <a:latin typeface="Arial"/>
                <a:cs typeface="Arial"/>
              </a:rPr>
              <a:t>2017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21040" y="91439"/>
            <a:ext cx="678141" cy="731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576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Ag</a:t>
            </a:r>
            <a:r>
              <a:rPr spc="-15" dirty="0"/>
              <a:t>e</a:t>
            </a:r>
            <a:r>
              <a:rPr spc="-5" dirty="0"/>
              <a:t>nda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7380" y="1275334"/>
            <a:ext cx="3368040" cy="2434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Executive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summary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Overview of project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scope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Details of tax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defaulted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Details of individual tax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anomalies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Details of </a:t>
            </a:r>
            <a:r>
              <a:rPr sz="1600" spc="-10" dirty="0">
                <a:latin typeface="Arial"/>
                <a:cs typeface="Arial"/>
              </a:rPr>
              <a:t>system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anomalies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Appendix</a:t>
            </a:r>
            <a:endParaRPr sz="1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95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spc="-5" dirty="0">
                <a:latin typeface="Arial"/>
                <a:cs typeface="Arial"/>
              </a:rPr>
              <a:t>Assumptions</a:t>
            </a:r>
            <a:endParaRPr sz="1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dirty="0">
                <a:latin typeface="Arial"/>
                <a:cs typeface="Arial"/>
              </a:rPr>
              <a:t>List of </a:t>
            </a:r>
            <a:r>
              <a:rPr sz="1400" spc="-5" dirty="0">
                <a:latin typeface="Arial"/>
                <a:cs typeface="Arial"/>
              </a:rPr>
              <a:t>relevant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tables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576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Executive</a:t>
            </a:r>
            <a:r>
              <a:rPr spc="-30" dirty="0"/>
              <a:t> </a:t>
            </a:r>
            <a:r>
              <a:rPr spc="-5" dirty="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7380" y="1272285"/>
            <a:ext cx="6886575" cy="3199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Overall tax defaulted </a:t>
            </a:r>
            <a:r>
              <a:rPr sz="1600" dirty="0">
                <a:latin typeface="Arial"/>
                <a:cs typeface="Arial"/>
              </a:rPr>
              <a:t>in </a:t>
            </a:r>
            <a:r>
              <a:rPr sz="1600" spc="-5" dirty="0">
                <a:latin typeface="Arial"/>
                <a:cs typeface="Arial"/>
              </a:rPr>
              <a:t>Bangalore is </a:t>
            </a:r>
            <a:r>
              <a:rPr sz="1600" b="1" spc="-5" dirty="0">
                <a:latin typeface="Georgia"/>
                <a:cs typeface="Georgia"/>
              </a:rPr>
              <a:t>`</a:t>
            </a:r>
            <a:r>
              <a:rPr sz="1600" b="1" spc="-5" dirty="0">
                <a:latin typeface="Arial"/>
                <a:cs typeface="Arial"/>
              </a:rPr>
              <a:t>1,417</a:t>
            </a:r>
            <a:r>
              <a:rPr sz="1600" b="1" spc="65" dirty="0">
                <a:latin typeface="Arial"/>
                <a:cs typeface="Arial"/>
              </a:rPr>
              <a:t> </a:t>
            </a:r>
            <a:r>
              <a:rPr sz="1600" b="1" spc="-35" dirty="0">
                <a:latin typeface="Arial"/>
                <a:cs typeface="Arial"/>
              </a:rPr>
              <a:t>Cr.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For only the 8 wards in consideration, tax defaulted is </a:t>
            </a:r>
            <a:r>
              <a:rPr sz="1600" b="1" spc="-5" dirty="0">
                <a:latin typeface="Georgia"/>
                <a:cs typeface="Georgia"/>
              </a:rPr>
              <a:t>`</a:t>
            </a:r>
            <a:r>
              <a:rPr sz="1600" b="1" spc="-5" dirty="0">
                <a:latin typeface="Arial"/>
                <a:cs typeface="Arial"/>
              </a:rPr>
              <a:t>97</a:t>
            </a:r>
            <a:r>
              <a:rPr sz="1600" b="1" spc="155" dirty="0">
                <a:latin typeface="Arial"/>
                <a:cs typeface="Arial"/>
              </a:rPr>
              <a:t> </a:t>
            </a:r>
            <a:r>
              <a:rPr sz="1600" b="1" spc="-35" dirty="0">
                <a:latin typeface="Arial"/>
                <a:cs typeface="Arial"/>
              </a:rPr>
              <a:t>Cr.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Potential opportunity from addressing fraudulent transaction is </a:t>
            </a:r>
            <a:r>
              <a:rPr sz="1600" b="1" spc="-5" dirty="0">
                <a:latin typeface="Georgia"/>
                <a:cs typeface="Georgia"/>
              </a:rPr>
              <a:t>`</a:t>
            </a:r>
            <a:r>
              <a:rPr sz="1600" b="1" spc="-5" dirty="0">
                <a:latin typeface="Arial"/>
                <a:cs typeface="Arial"/>
              </a:rPr>
              <a:t>3,671</a:t>
            </a:r>
            <a:r>
              <a:rPr sz="1600" b="1" spc="190" dirty="0">
                <a:latin typeface="Arial"/>
                <a:cs typeface="Arial"/>
              </a:rPr>
              <a:t> </a:t>
            </a:r>
            <a:r>
              <a:rPr sz="1600" b="1" spc="-35" dirty="0">
                <a:latin typeface="Arial"/>
                <a:cs typeface="Arial"/>
              </a:rPr>
              <a:t>Cr.</a:t>
            </a:r>
            <a:endParaRPr sz="16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5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dirty="0">
                <a:latin typeface="Arial"/>
                <a:cs typeface="Arial"/>
              </a:rPr>
              <a:t>Street fraud: </a:t>
            </a:r>
            <a:r>
              <a:rPr sz="1400" b="1" dirty="0">
                <a:latin typeface="Georgia"/>
                <a:cs typeface="Georgia"/>
              </a:rPr>
              <a:t>`</a:t>
            </a:r>
            <a:r>
              <a:rPr sz="1400" b="1" dirty="0">
                <a:latin typeface="Arial"/>
                <a:cs typeface="Arial"/>
              </a:rPr>
              <a:t>3,175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Cr.</a:t>
            </a:r>
            <a:endParaRPr sz="1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spc="-5" dirty="0">
                <a:latin typeface="Arial"/>
                <a:cs typeface="Arial"/>
              </a:rPr>
              <a:t>Fluctuations </a:t>
            </a:r>
            <a:r>
              <a:rPr sz="1400" dirty="0">
                <a:latin typeface="Arial"/>
                <a:cs typeface="Arial"/>
              </a:rPr>
              <a:t>in historical tax </a:t>
            </a:r>
            <a:r>
              <a:rPr sz="1400" spc="-5" dirty="0">
                <a:latin typeface="Arial"/>
                <a:cs typeface="Arial"/>
              </a:rPr>
              <a:t>payment: </a:t>
            </a:r>
            <a:r>
              <a:rPr sz="1400" b="1" dirty="0">
                <a:latin typeface="Georgia"/>
                <a:cs typeface="Georgia"/>
              </a:rPr>
              <a:t>`</a:t>
            </a:r>
            <a:r>
              <a:rPr sz="1400" b="1" dirty="0">
                <a:latin typeface="Arial"/>
                <a:cs typeface="Arial"/>
              </a:rPr>
              <a:t>212</a:t>
            </a:r>
            <a:r>
              <a:rPr sz="1400" b="1" spc="-14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Cr.</a:t>
            </a:r>
            <a:endParaRPr sz="1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spc="-5" dirty="0">
                <a:latin typeface="Arial"/>
                <a:cs typeface="Arial"/>
              </a:rPr>
              <a:t>Mismatch </a:t>
            </a:r>
            <a:r>
              <a:rPr sz="1400" dirty="0">
                <a:latin typeface="Arial"/>
                <a:cs typeface="Arial"/>
              </a:rPr>
              <a:t>in top-10 tax </a:t>
            </a:r>
            <a:r>
              <a:rPr sz="1400" spc="-5" dirty="0">
                <a:latin typeface="Arial"/>
                <a:cs typeface="Arial"/>
              </a:rPr>
              <a:t>payer information: </a:t>
            </a:r>
            <a:r>
              <a:rPr sz="1400" b="1" dirty="0">
                <a:latin typeface="Georgia"/>
                <a:cs typeface="Georgia"/>
              </a:rPr>
              <a:t>`</a:t>
            </a:r>
            <a:r>
              <a:rPr sz="1400" b="1" dirty="0">
                <a:latin typeface="Arial"/>
                <a:cs typeface="Arial"/>
              </a:rPr>
              <a:t>145</a:t>
            </a:r>
            <a:r>
              <a:rPr sz="1400" b="1" spc="-14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Cr.</a:t>
            </a:r>
            <a:endParaRPr sz="1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dirty="0">
                <a:latin typeface="Arial"/>
                <a:cs typeface="Arial"/>
              </a:rPr>
              <a:t>Duplication in application numbers: </a:t>
            </a:r>
            <a:r>
              <a:rPr sz="1400" b="1" spc="-20" dirty="0">
                <a:latin typeface="Georgia"/>
                <a:cs typeface="Georgia"/>
              </a:rPr>
              <a:t>`</a:t>
            </a:r>
            <a:r>
              <a:rPr sz="1400" b="1" spc="-20" dirty="0">
                <a:latin typeface="Arial"/>
                <a:cs typeface="Arial"/>
              </a:rPr>
              <a:t>115</a:t>
            </a:r>
            <a:r>
              <a:rPr sz="1400" b="1" spc="-23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Cr.</a:t>
            </a:r>
            <a:endParaRPr sz="1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spc="-5" dirty="0">
                <a:latin typeface="Arial"/>
                <a:cs typeface="Arial"/>
              </a:rPr>
              <a:t>Mismatch </a:t>
            </a:r>
            <a:r>
              <a:rPr sz="1400" dirty="0">
                <a:latin typeface="Arial"/>
                <a:cs typeface="Arial"/>
              </a:rPr>
              <a:t>in old and new information:</a:t>
            </a:r>
            <a:r>
              <a:rPr sz="1400" spc="-155" dirty="0">
                <a:latin typeface="Arial"/>
                <a:cs typeface="Arial"/>
              </a:rPr>
              <a:t> </a:t>
            </a:r>
            <a:r>
              <a:rPr sz="1400" b="1" spc="-15" dirty="0">
                <a:latin typeface="Georgia"/>
                <a:cs typeface="Georgia"/>
              </a:rPr>
              <a:t>`</a:t>
            </a:r>
            <a:r>
              <a:rPr sz="1400" b="1" spc="-15" dirty="0">
                <a:latin typeface="Arial"/>
                <a:cs typeface="Arial"/>
              </a:rPr>
              <a:t>22Cr.</a:t>
            </a:r>
            <a:endParaRPr sz="1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sz="1400" spc="-55" dirty="0">
                <a:latin typeface="Arial"/>
                <a:cs typeface="Arial"/>
              </a:rPr>
              <a:t>Tax </a:t>
            </a:r>
            <a:r>
              <a:rPr sz="1400" dirty="0">
                <a:latin typeface="Arial"/>
                <a:cs typeface="Arial"/>
              </a:rPr>
              <a:t>paid in 2016-2017 less than historical </a:t>
            </a:r>
            <a:r>
              <a:rPr sz="1400" spc="-5" dirty="0">
                <a:latin typeface="Arial"/>
                <a:cs typeface="Arial"/>
              </a:rPr>
              <a:t>average: </a:t>
            </a:r>
            <a:r>
              <a:rPr sz="1400" b="1" dirty="0">
                <a:latin typeface="Georgia"/>
                <a:cs typeface="Georgia"/>
              </a:rPr>
              <a:t>`</a:t>
            </a:r>
            <a:r>
              <a:rPr sz="1400" b="1" dirty="0">
                <a:latin typeface="Arial"/>
                <a:cs typeface="Arial"/>
              </a:rPr>
              <a:t>2</a:t>
            </a:r>
            <a:r>
              <a:rPr sz="1400" b="1" spc="-16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Cr.</a:t>
            </a:r>
            <a:endParaRPr sz="1400">
              <a:latin typeface="Arial"/>
              <a:cs typeface="Arial"/>
            </a:endParaRPr>
          </a:p>
          <a:p>
            <a:pPr marL="299085" marR="381000" indent="-286385">
              <a:lnSpc>
                <a:spcPct val="100000"/>
              </a:lnSpc>
              <a:spcBef>
                <a:spcPts val="615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sz="1600" spc="-5" dirty="0">
                <a:latin typeface="Arial"/>
                <a:cs typeface="Arial"/>
              </a:rPr>
              <a:t>Incorrect documentation of property information (duplication of </a:t>
            </a:r>
            <a:r>
              <a:rPr sz="1600" spc="-10" dirty="0">
                <a:latin typeface="Arial"/>
                <a:cs typeface="Arial"/>
              </a:rPr>
              <a:t>owner  </a:t>
            </a:r>
            <a:r>
              <a:rPr sz="1600" spc="-5" dirty="0">
                <a:latin typeface="Arial"/>
                <a:cs typeface="Arial"/>
              </a:rPr>
              <a:t>information) for </a:t>
            </a:r>
            <a:r>
              <a:rPr sz="1600" b="1" spc="-5" dirty="0">
                <a:latin typeface="Arial"/>
                <a:cs typeface="Arial"/>
              </a:rPr>
              <a:t>19,156 </a:t>
            </a:r>
            <a:r>
              <a:rPr sz="1600" spc="-5" dirty="0">
                <a:latin typeface="Arial"/>
                <a:cs typeface="Arial"/>
              </a:rPr>
              <a:t>properties leading to </a:t>
            </a:r>
            <a:r>
              <a:rPr sz="1600" b="1" spc="-5" dirty="0">
                <a:latin typeface="Arial"/>
                <a:cs typeface="Arial"/>
              </a:rPr>
              <a:t>16,67,341</a:t>
            </a:r>
            <a:r>
              <a:rPr sz="1600" b="1" spc="18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records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7380" y="4691583"/>
            <a:ext cx="4580255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u="heavy" spc="-5" dirty="0">
                <a:solidFill>
                  <a:srgbClr val="78BB50"/>
                </a:solidFill>
                <a:latin typeface="Arial"/>
                <a:cs typeface="Arial"/>
              </a:rPr>
              <a:t>Note: figures above are based on data up to the assessment </a:t>
            </a:r>
            <a:r>
              <a:rPr sz="1000" b="1" u="heavy" spc="-10" dirty="0">
                <a:solidFill>
                  <a:srgbClr val="78BB50"/>
                </a:solidFill>
                <a:latin typeface="Arial"/>
                <a:cs typeface="Arial"/>
              </a:rPr>
              <a:t>year</a:t>
            </a:r>
            <a:r>
              <a:rPr sz="1000" b="1" u="heavy" spc="4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1000" b="1" u="heavy" spc="-5" dirty="0">
                <a:solidFill>
                  <a:srgbClr val="78BB50"/>
                </a:solidFill>
                <a:latin typeface="Arial"/>
                <a:cs typeface="Arial"/>
              </a:rPr>
              <a:t>2016-2017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The </a:t>
            </a:r>
            <a:r>
              <a:rPr dirty="0"/>
              <a:t>primary intent of this </a:t>
            </a:r>
            <a:r>
              <a:rPr spc="-5" dirty="0"/>
              <a:t>project </a:t>
            </a:r>
            <a:r>
              <a:rPr dirty="0"/>
              <a:t>is to</a:t>
            </a:r>
            <a:r>
              <a:rPr spc="-120" dirty="0"/>
              <a:t> </a:t>
            </a:r>
            <a:r>
              <a:rPr dirty="0"/>
              <a:t>identify</a:t>
            </a:r>
          </a:p>
          <a:p>
            <a:pPr marL="12700">
              <a:lnSpc>
                <a:spcPct val="100000"/>
              </a:lnSpc>
            </a:pPr>
            <a:r>
              <a:rPr dirty="0"/>
              <a:t>potential </a:t>
            </a:r>
            <a:r>
              <a:rPr spc="-5" dirty="0"/>
              <a:t>opportunities for additional tax</a:t>
            </a:r>
            <a:r>
              <a:rPr spc="-40" dirty="0"/>
              <a:t> </a:t>
            </a:r>
            <a:r>
              <a:rPr dirty="0"/>
              <a:t>collection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1904" y="1396619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4">
                <a:moveTo>
                  <a:pt x="823594" y="0"/>
                </a:moveTo>
                <a:lnTo>
                  <a:pt x="58800" y="0"/>
                </a:lnTo>
                <a:lnTo>
                  <a:pt x="35897" y="4633"/>
                </a:lnTo>
                <a:lnTo>
                  <a:pt x="17208" y="17256"/>
                </a:lnTo>
                <a:lnTo>
                  <a:pt x="4615" y="35950"/>
                </a:lnTo>
                <a:lnTo>
                  <a:pt x="0" y="58800"/>
                </a:lnTo>
                <a:lnTo>
                  <a:pt x="0" y="529462"/>
                </a:lnTo>
                <a:lnTo>
                  <a:pt x="4615" y="552366"/>
                </a:lnTo>
                <a:lnTo>
                  <a:pt x="17208" y="571055"/>
                </a:lnTo>
                <a:lnTo>
                  <a:pt x="35897" y="583648"/>
                </a:lnTo>
                <a:lnTo>
                  <a:pt x="58800" y="588263"/>
                </a:lnTo>
                <a:lnTo>
                  <a:pt x="823594" y="588263"/>
                </a:lnTo>
                <a:lnTo>
                  <a:pt x="846445" y="583648"/>
                </a:lnTo>
                <a:lnTo>
                  <a:pt x="865139" y="571055"/>
                </a:lnTo>
                <a:lnTo>
                  <a:pt x="877762" y="552366"/>
                </a:lnTo>
                <a:lnTo>
                  <a:pt x="882395" y="529462"/>
                </a:lnTo>
                <a:lnTo>
                  <a:pt x="882395" y="58800"/>
                </a:lnTo>
                <a:lnTo>
                  <a:pt x="877762" y="35950"/>
                </a:lnTo>
                <a:lnTo>
                  <a:pt x="865139" y="17256"/>
                </a:lnTo>
                <a:lnTo>
                  <a:pt x="846445" y="4633"/>
                </a:lnTo>
                <a:lnTo>
                  <a:pt x="8235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99638" y="1561719"/>
            <a:ext cx="566420" cy="253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580">
              <a:lnSpc>
                <a:spcPts val="925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Bangalore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925"/>
              </a:lnSpc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Property</a:t>
            </a:r>
            <a:r>
              <a:rPr sz="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Tax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09570" y="1984882"/>
            <a:ext cx="574040" cy="235585"/>
          </a:xfrm>
          <a:custGeom>
            <a:avLst/>
            <a:gdLst/>
            <a:ahLst/>
            <a:cxnLst/>
            <a:rect l="l" t="t" r="r" b="b"/>
            <a:pathLst>
              <a:path w="574039" h="235585">
                <a:moveTo>
                  <a:pt x="573532" y="0"/>
                </a:moveTo>
                <a:lnTo>
                  <a:pt x="573532" y="117602"/>
                </a:lnTo>
                <a:lnTo>
                  <a:pt x="0" y="117602"/>
                </a:lnTo>
                <a:lnTo>
                  <a:pt x="0" y="235331"/>
                </a:lnTo>
              </a:path>
            </a:pathLst>
          </a:custGeom>
          <a:ln w="25400">
            <a:solidFill>
              <a:srgbClr val="7A9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68372" y="2220214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4">
                <a:moveTo>
                  <a:pt x="823594" y="0"/>
                </a:moveTo>
                <a:lnTo>
                  <a:pt x="58800" y="0"/>
                </a:lnTo>
                <a:lnTo>
                  <a:pt x="35897" y="4615"/>
                </a:lnTo>
                <a:lnTo>
                  <a:pt x="17208" y="17208"/>
                </a:lnTo>
                <a:lnTo>
                  <a:pt x="4615" y="35897"/>
                </a:lnTo>
                <a:lnTo>
                  <a:pt x="0" y="58800"/>
                </a:lnTo>
                <a:lnTo>
                  <a:pt x="0" y="529336"/>
                </a:lnTo>
                <a:lnTo>
                  <a:pt x="4615" y="552259"/>
                </a:lnTo>
                <a:lnTo>
                  <a:pt x="17208" y="570991"/>
                </a:lnTo>
                <a:lnTo>
                  <a:pt x="35897" y="583628"/>
                </a:lnTo>
                <a:lnTo>
                  <a:pt x="58800" y="588263"/>
                </a:lnTo>
                <a:lnTo>
                  <a:pt x="823594" y="588263"/>
                </a:lnTo>
                <a:lnTo>
                  <a:pt x="846445" y="583628"/>
                </a:lnTo>
                <a:lnTo>
                  <a:pt x="865139" y="570992"/>
                </a:lnTo>
                <a:lnTo>
                  <a:pt x="877762" y="552259"/>
                </a:lnTo>
                <a:lnTo>
                  <a:pt x="882395" y="529336"/>
                </a:lnTo>
                <a:lnTo>
                  <a:pt x="882395" y="58800"/>
                </a:lnTo>
                <a:lnTo>
                  <a:pt x="877762" y="35897"/>
                </a:lnTo>
                <a:lnTo>
                  <a:pt x="865139" y="17208"/>
                </a:lnTo>
                <a:lnTo>
                  <a:pt x="846445" y="4615"/>
                </a:lnTo>
                <a:lnTo>
                  <a:pt x="8235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68372" y="2220214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4">
                <a:moveTo>
                  <a:pt x="0" y="58800"/>
                </a:moveTo>
                <a:lnTo>
                  <a:pt x="4615" y="35897"/>
                </a:lnTo>
                <a:lnTo>
                  <a:pt x="17208" y="17208"/>
                </a:lnTo>
                <a:lnTo>
                  <a:pt x="35897" y="4615"/>
                </a:lnTo>
                <a:lnTo>
                  <a:pt x="58800" y="0"/>
                </a:lnTo>
                <a:lnTo>
                  <a:pt x="823594" y="0"/>
                </a:lnTo>
                <a:lnTo>
                  <a:pt x="846445" y="4615"/>
                </a:lnTo>
                <a:lnTo>
                  <a:pt x="865139" y="17208"/>
                </a:lnTo>
                <a:lnTo>
                  <a:pt x="877762" y="35897"/>
                </a:lnTo>
                <a:lnTo>
                  <a:pt x="882395" y="58800"/>
                </a:lnTo>
                <a:lnTo>
                  <a:pt x="882395" y="529336"/>
                </a:lnTo>
                <a:lnTo>
                  <a:pt x="877762" y="552259"/>
                </a:lnTo>
                <a:lnTo>
                  <a:pt x="865139" y="570992"/>
                </a:lnTo>
                <a:lnTo>
                  <a:pt x="846445" y="583628"/>
                </a:lnTo>
                <a:lnTo>
                  <a:pt x="823594" y="588263"/>
                </a:lnTo>
                <a:lnTo>
                  <a:pt x="58800" y="588263"/>
                </a:lnTo>
                <a:lnTo>
                  <a:pt x="35897" y="583628"/>
                </a:lnTo>
                <a:lnTo>
                  <a:pt x="17208" y="570991"/>
                </a:lnTo>
                <a:lnTo>
                  <a:pt x="4615" y="552259"/>
                </a:lnTo>
                <a:lnTo>
                  <a:pt x="0" y="529336"/>
                </a:lnTo>
                <a:lnTo>
                  <a:pt x="0" y="588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57982" y="2396744"/>
            <a:ext cx="502920" cy="241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 marR="5080" indent="-50800">
              <a:lnSpc>
                <a:spcPts val="89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Tax</a:t>
            </a:r>
            <a:r>
              <a:rPr sz="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Unpaid  (Default)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83102" y="1984882"/>
            <a:ext cx="574040" cy="235585"/>
          </a:xfrm>
          <a:custGeom>
            <a:avLst/>
            <a:gdLst/>
            <a:ahLst/>
            <a:cxnLst/>
            <a:rect l="l" t="t" r="r" b="b"/>
            <a:pathLst>
              <a:path w="574039" h="235585">
                <a:moveTo>
                  <a:pt x="0" y="0"/>
                </a:moveTo>
                <a:lnTo>
                  <a:pt x="0" y="117602"/>
                </a:lnTo>
                <a:lnTo>
                  <a:pt x="573532" y="117602"/>
                </a:lnTo>
                <a:lnTo>
                  <a:pt x="573532" y="235331"/>
                </a:lnTo>
              </a:path>
            </a:pathLst>
          </a:custGeom>
          <a:ln w="25399">
            <a:solidFill>
              <a:srgbClr val="7A9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15435" y="2220214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4">
                <a:moveTo>
                  <a:pt x="823594" y="0"/>
                </a:moveTo>
                <a:lnTo>
                  <a:pt x="58800" y="0"/>
                </a:lnTo>
                <a:lnTo>
                  <a:pt x="35897" y="4615"/>
                </a:lnTo>
                <a:lnTo>
                  <a:pt x="17208" y="17208"/>
                </a:lnTo>
                <a:lnTo>
                  <a:pt x="4615" y="35897"/>
                </a:lnTo>
                <a:lnTo>
                  <a:pt x="0" y="58800"/>
                </a:lnTo>
                <a:lnTo>
                  <a:pt x="0" y="529336"/>
                </a:lnTo>
                <a:lnTo>
                  <a:pt x="4615" y="552259"/>
                </a:lnTo>
                <a:lnTo>
                  <a:pt x="17208" y="570991"/>
                </a:lnTo>
                <a:lnTo>
                  <a:pt x="35897" y="583628"/>
                </a:lnTo>
                <a:lnTo>
                  <a:pt x="58800" y="588263"/>
                </a:lnTo>
                <a:lnTo>
                  <a:pt x="823594" y="588263"/>
                </a:lnTo>
                <a:lnTo>
                  <a:pt x="846445" y="583628"/>
                </a:lnTo>
                <a:lnTo>
                  <a:pt x="865139" y="570992"/>
                </a:lnTo>
                <a:lnTo>
                  <a:pt x="877762" y="552259"/>
                </a:lnTo>
                <a:lnTo>
                  <a:pt x="882396" y="529336"/>
                </a:lnTo>
                <a:lnTo>
                  <a:pt x="882396" y="58800"/>
                </a:lnTo>
                <a:lnTo>
                  <a:pt x="877762" y="35897"/>
                </a:lnTo>
                <a:lnTo>
                  <a:pt x="865139" y="17208"/>
                </a:lnTo>
                <a:lnTo>
                  <a:pt x="846445" y="4615"/>
                </a:lnTo>
                <a:lnTo>
                  <a:pt x="8235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15435" y="2220214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4">
                <a:moveTo>
                  <a:pt x="0" y="58800"/>
                </a:moveTo>
                <a:lnTo>
                  <a:pt x="4615" y="35897"/>
                </a:lnTo>
                <a:lnTo>
                  <a:pt x="17208" y="17208"/>
                </a:lnTo>
                <a:lnTo>
                  <a:pt x="35897" y="4615"/>
                </a:lnTo>
                <a:lnTo>
                  <a:pt x="58800" y="0"/>
                </a:lnTo>
                <a:lnTo>
                  <a:pt x="823594" y="0"/>
                </a:lnTo>
                <a:lnTo>
                  <a:pt x="846445" y="4615"/>
                </a:lnTo>
                <a:lnTo>
                  <a:pt x="865139" y="17208"/>
                </a:lnTo>
                <a:lnTo>
                  <a:pt x="877762" y="35897"/>
                </a:lnTo>
                <a:lnTo>
                  <a:pt x="882396" y="58800"/>
                </a:lnTo>
                <a:lnTo>
                  <a:pt x="882396" y="529336"/>
                </a:lnTo>
                <a:lnTo>
                  <a:pt x="877762" y="552259"/>
                </a:lnTo>
                <a:lnTo>
                  <a:pt x="865139" y="570992"/>
                </a:lnTo>
                <a:lnTo>
                  <a:pt x="846445" y="583628"/>
                </a:lnTo>
                <a:lnTo>
                  <a:pt x="823594" y="588263"/>
                </a:lnTo>
                <a:lnTo>
                  <a:pt x="58800" y="588263"/>
                </a:lnTo>
                <a:lnTo>
                  <a:pt x="35897" y="583628"/>
                </a:lnTo>
                <a:lnTo>
                  <a:pt x="17208" y="570991"/>
                </a:lnTo>
                <a:lnTo>
                  <a:pt x="4615" y="552259"/>
                </a:lnTo>
                <a:lnTo>
                  <a:pt x="0" y="529336"/>
                </a:lnTo>
                <a:lnTo>
                  <a:pt x="0" y="588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66134" y="2441320"/>
            <a:ext cx="380365" cy="140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Tax</a:t>
            </a:r>
            <a:r>
              <a:rPr sz="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Paid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75739" y="2808477"/>
            <a:ext cx="2581275" cy="235585"/>
          </a:xfrm>
          <a:custGeom>
            <a:avLst/>
            <a:gdLst/>
            <a:ahLst/>
            <a:cxnLst/>
            <a:rect l="l" t="t" r="r" b="b"/>
            <a:pathLst>
              <a:path w="2581275" h="235585">
                <a:moveTo>
                  <a:pt x="2580894" y="0"/>
                </a:moveTo>
                <a:lnTo>
                  <a:pt x="2580894" y="117602"/>
                </a:lnTo>
                <a:lnTo>
                  <a:pt x="0" y="117602"/>
                </a:lnTo>
                <a:lnTo>
                  <a:pt x="0" y="235204"/>
                </a:lnTo>
              </a:path>
            </a:pathLst>
          </a:custGeom>
          <a:ln w="25399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34529" y="3043682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480" y="0"/>
                </a:moveTo>
                <a:lnTo>
                  <a:pt x="58826" y="0"/>
                </a:lnTo>
                <a:lnTo>
                  <a:pt x="35929" y="4635"/>
                </a:lnTo>
                <a:lnTo>
                  <a:pt x="17230" y="17272"/>
                </a:lnTo>
                <a:lnTo>
                  <a:pt x="4623" y="36004"/>
                </a:lnTo>
                <a:lnTo>
                  <a:pt x="0" y="58928"/>
                </a:lnTo>
                <a:lnTo>
                  <a:pt x="0" y="529463"/>
                </a:lnTo>
                <a:lnTo>
                  <a:pt x="4623" y="552366"/>
                </a:lnTo>
                <a:lnTo>
                  <a:pt x="17230" y="571055"/>
                </a:lnTo>
                <a:lnTo>
                  <a:pt x="35929" y="583648"/>
                </a:lnTo>
                <a:lnTo>
                  <a:pt x="58826" y="588264"/>
                </a:lnTo>
                <a:lnTo>
                  <a:pt x="823480" y="588264"/>
                </a:lnTo>
                <a:lnTo>
                  <a:pt x="846404" y="583648"/>
                </a:lnTo>
                <a:lnTo>
                  <a:pt x="865136" y="571055"/>
                </a:lnTo>
                <a:lnTo>
                  <a:pt x="877773" y="552366"/>
                </a:lnTo>
                <a:lnTo>
                  <a:pt x="882408" y="529463"/>
                </a:lnTo>
                <a:lnTo>
                  <a:pt x="882408" y="58928"/>
                </a:lnTo>
                <a:lnTo>
                  <a:pt x="877773" y="36004"/>
                </a:lnTo>
                <a:lnTo>
                  <a:pt x="865136" y="17272"/>
                </a:lnTo>
                <a:lnTo>
                  <a:pt x="846404" y="4635"/>
                </a:lnTo>
                <a:lnTo>
                  <a:pt x="82348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34529" y="3043682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928"/>
                </a:moveTo>
                <a:lnTo>
                  <a:pt x="4623" y="36004"/>
                </a:lnTo>
                <a:lnTo>
                  <a:pt x="17230" y="17272"/>
                </a:lnTo>
                <a:lnTo>
                  <a:pt x="35929" y="4635"/>
                </a:lnTo>
                <a:lnTo>
                  <a:pt x="58826" y="0"/>
                </a:lnTo>
                <a:lnTo>
                  <a:pt x="823480" y="0"/>
                </a:lnTo>
                <a:lnTo>
                  <a:pt x="846404" y="4635"/>
                </a:lnTo>
                <a:lnTo>
                  <a:pt x="865136" y="17272"/>
                </a:lnTo>
                <a:lnTo>
                  <a:pt x="877773" y="36004"/>
                </a:lnTo>
                <a:lnTo>
                  <a:pt x="882408" y="58928"/>
                </a:lnTo>
                <a:lnTo>
                  <a:pt x="882408" y="529463"/>
                </a:lnTo>
                <a:lnTo>
                  <a:pt x="877773" y="552366"/>
                </a:lnTo>
                <a:lnTo>
                  <a:pt x="865136" y="571055"/>
                </a:lnTo>
                <a:lnTo>
                  <a:pt x="846404" y="583648"/>
                </a:lnTo>
                <a:lnTo>
                  <a:pt x="823480" y="588264"/>
                </a:lnTo>
                <a:lnTo>
                  <a:pt x="58826" y="588264"/>
                </a:lnTo>
                <a:lnTo>
                  <a:pt x="35929" y="583648"/>
                </a:lnTo>
                <a:lnTo>
                  <a:pt x="17230" y="571055"/>
                </a:lnTo>
                <a:lnTo>
                  <a:pt x="4623" y="552366"/>
                </a:lnTo>
                <a:lnTo>
                  <a:pt x="0" y="529463"/>
                </a:lnTo>
                <a:lnTo>
                  <a:pt x="0" y="5892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69949" y="3265170"/>
            <a:ext cx="810260" cy="140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Correct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(No</a:t>
            </a:r>
            <a:r>
              <a:rPr sz="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Fraud)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22804" y="2808477"/>
            <a:ext cx="1433830" cy="235585"/>
          </a:xfrm>
          <a:custGeom>
            <a:avLst/>
            <a:gdLst/>
            <a:ahLst/>
            <a:cxnLst/>
            <a:rect l="l" t="t" r="r" b="b"/>
            <a:pathLst>
              <a:path w="1433829" h="235585">
                <a:moveTo>
                  <a:pt x="1433830" y="0"/>
                </a:moveTo>
                <a:lnTo>
                  <a:pt x="1433830" y="117602"/>
                </a:lnTo>
                <a:lnTo>
                  <a:pt x="0" y="117602"/>
                </a:lnTo>
                <a:lnTo>
                  <a:pt x="0" y="235204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81605" y="3043682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4" y="0"/>
                </a:moveTo>
                <a:lnTo>
                  <a:pt x="58800" y="0"/>
                </a:lnTo>
                <a:lnTo>
                  <a:pt x="35897" y="4635"/>
                </a:lnTo>
                <a:lnTo>
                  <a:pt x="17208" y="17272"/>
                </a:lnTo>
                <a:lnTo>
                  <a:pt x="4615" y="36004"/>
                </a:lnTo>
                <a:lnTo>
                  <a:pt x="0" y="58928"/>
                </a:lnTo>
                <a:lnTo>
                  <a:pt x="0" y="529463"/>
                </a:lnTo>
                <a:lnTo>
                  <a:pt x="4615" y="552366"/>
                </a:lnTo>
                <a:lnTo>
                  <a:pt x="17208" y="571055"/>
                </a:lnTo>
                <a:lnTo>
                  <a:pt x="35897" y="583648"/>
                </a:lnTo>
                <a:lnTo>
                  <a:pt x="58800" y="588264"/>
                </a:lnTo>
                <a:lnTo>
                  <a:pt x="823594" y="588264"/>
                </a:lnTo>
                <a:lnTo>
                  <a:pt x="846445" y="583648"/>
                </a:lnTo>
                <a:lnTo>
                  <a:pt x="865139" y="571055"/>
                </a:lnTo>
                <a:lnTo>
                  <a:pt x="877762" y="552366"/>
                </a:lnTo>
                <a:lnTo>
                  <a:pt x="882395" y="529463"/>
                </a:lnTo>
                <a:lnTo>
                  <a:pt x="882395" y="58928"/>
                </a:lnTo>
                <a:lnTo>
                  <a:pt x="877762" y="36004"/>
                </a:lnTo>
                <a:lnTo>
                  <a:pt x="865139" y="17272"/>
                </a:lnTo>
                <a:lnTo>
                  <a:pt x="846445" y="4635"/>
                </a:lnTo>
                <a:lnTo>
                  <a:pt x="8235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81605" y="3043682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928"/>
                </a:moveTo>
                <a:lnTo>
                  <a:pt x="4615" y="36004"/>
                </a:lnTo>
                <a:lnTo>
                  <a:pt x="17208" y="17272"/>
                </a:lnTo>
                <a:lnTo>
                  <a:pt x="35897" y="4635"/>
                </a:lnTo>
                <a:lnTo>
                  <a:pt x="58800" y="0"/>
                </a:lnTo>
                <a:lnTo>
                  <a:pt x="823594" y="0"/>
                </a:lnTo>
                <a:lnTo>
                  <a:pt x="846445" y="4635"/>
                </a:lnTo>
                <a:lnTo>
                  <a:pt x="865139" y="17272"/>
                </a:lnTo>
                <a:lnTo>
                  <a:pt x="877762" y="36004"/>
                </a:lnTo>
                <a:lnTo>
                  <a:pt x="882395" y="58928"/>
                </a:lnTo>
                <a:lnTo>
                  <a:pt x="882395" y="529463"/>
                </a:lnTo>
                <a:lnTo>
                  <a:pt x="877762" y="552366"/>
                </a:lnTo>
                <a:lnTo>
                  <a:pt x="865139" y="571055"/>
                </a:lnTo>
                <a:lnTo>
                  <a:pt x="846445" y="583648"/>
                </a:lnTo>
                <a:lnTo>
                  <a:pt x="823594" y="588264"/>
                </a:lnTo>
                <a:lnTo>
                  <a:pt x="58800" y="588264"/>
                </a:lnTo>
                <a:lnTo>
                  <a:pt x="35897" y="583648"/>
                </a:lnTo>
                <a:lnTo>
                  <a:pt x="17208" y="571055"/>
                </a:lnTo>
                <a:lnTo>
                  <a:pt x="4615" y="552366"/>
                </a:lnTo>
                <a:lnTo>
                  <a:pt x="0" y="529463"/>
                </a:lnTo>
                <a:lnTo>
                  <a:pt x="0" y="5892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386329" y="3220593"/>
            <a:ext cx="473075" cy="241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3335">
              <a:lnSpc>
                <a:spcPts val="89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Ind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dual  Ano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02182" y="3631946"/>
            <a:ext cx="1720850" cy="235585"/>
          </a:xfrm>
          <a:custGeom>
            <a:avLst/>
            <a:gdLst/>
            <a:ahLst/>
            <a:cxnLst/>
            <a:rect l="l" t="t" r="r" b="b"/>
            <a:pathLst>
              <a:path w="1720850" h="235585">
                <a:moveTo>
                  <a:pt x="1720621" y="0"/>
                </a:moveTo>
                <a:lnTo>
                  <a:pt x="1720621" y="117728"/>
                </a:lnTo>
                <a:lnTo>
                  <a:pt x="0" y="117728"/>
                </a:lnTo>
                <a:lnTo>
                  <a:pt x="0" y="235330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0997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480" y="0"/>
                </a:moveTo>
                <a:lnTo>
                  <a:pt x="58826" y="0"/>
                </a:lnTo>
                <a:lnTo>
                  <a:pt x="35929" y="4621"/>
                </a:lnTo>
                <a:lnTo>
                  <a:pt x="17230" y="17224"/>
                </a:lnTo>
                <a:lnTo>
                  <a:pt x="4623" y="35918"/>
                </a:lnTo>
                <a:lnTo>
                  <a:pt x="0" y="58813"/>
                </a:lnTo>
                <a:lnTo>
                  <a:pt x="0" y="529412"/>
                </a:lnTo>
                <a:lnTo>
                  <a:pt x="4623" y="552309"/>
                </a:lnTo>
                <a:lnTo>
                  <a:pt x="17230" y="571007"/>
                </a:lnTo>
                <a:lnTo>
                  <a:pt x="35929" y="583615"/>
                </a:lnTo>
                <a:lnTo>
                  <a:pt x="58826" y="588238"/>
                </a:lnTo>
                <a:lnTo>
                  <a:pt x="823480" y="588238"/>
                </a:lnTo>
                <a:lnTo>
                  <a:pt x="846404" y="583615"/>
                </a:lnTo>
                <a:lnTo>
                  <a:pt x="865136" y="571007"/>
                </a:lnTo>
                <a:lnTo>
                  <a:pt x="877773" y="552309"/>
                </a:lnTo>
                <a:lnTo>
                  <a:pt x="882408" y="529412"/>
                </a:lnTo>
                <a:lnTo>
                  <a:pt x="882408" y="58813"/>
                </a:lnTo>
                <a:lnTo>
                  <a:pt x="877773" y="35918"/>
                </a:lnTo>
                <a:lnTo>
                  <a:pt x="865136" y="17224"/>
                </a:lnTo>
                <a:lnTo>
                  <a:pt x="846404" y="4621"/>
                </a:lnTo>
                <a:lnTo>
                  <a:pt x="823480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0997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813"/>
                </a:moveTo>
                <a:lnTo>
                  <a:pt x="4623" y="35918"/>
                </a:lnTo>
                <a:lnTo>
                  <a:pt x="17230" y="17224"/>
                </a:lnTo>
                <a:lnTo>
                  <a:pt x="35929" y="4621"/>
                </a:lnTo>
                <a:lnTo>
                  <a:pt x="58826" y="0"/>
                </a:lnTo>
                <a:lnTo>
                  <a:pt x="823480" y="0"/>
                </a:lnTo>
                <a:lnTo>
                  <a:pt x="846404" y="4621"/>
                </a:lnTo>
                <a:lnTo>
                  <a:pt x="865136" y="17224"/>
                </a:lnTo>
                <a:lnTo>
                  <a:pt x="877773" y="35918"/>
                </a:lnTo>
                <a:lnTo>
                  <a:pt x="882408" y="58813"/>
                </a:lnTo>
                <a:lnTo>
                  <a:pt x="882408" y="529412"/>
                </a:lnTo>
                <a:lnTo>
                  <a:pt x="877773" y="552309"/>
                </a:lnTo>
                <a:lnTo>
                  <a:pt x="865136" y="571007"/>
                </a:lnTo>
                <a:lnTo>
                  <a:pt x="846404" y="583615"/>
                </a:lnTo>
                <a:lnTo>
                  <a:pt x="823480" y="588238"/>
                </a:lnTo>
                <a:lnTo>
                  <a:pt x="58826" y="588238"/>
                </a:lnTo>
                <a:lnTo>
                  <a:pt x="35929" y="583615"/>
                </a:lnTo>
                <a:lnTo>
                  <a:pt x="17230" y="571007"/>
                </a:lnTo>
                <a:lnTo>
                  <a:pt x="4623" y="552309"/>
                </a:lnTo>
                <a:lnTo>
                  <a:pt x="0" y="529412"/>
                </a:lnTo>
                <a:lnTo>
                  <a:pt x="0" y="58813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02412" y="3987108"/>
            <a:ext cx="798195" cy="354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7305" algn="just">
              <a:lnSpc>
                <a:spcPct val="9190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Tax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paid in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16-17 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is less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than 80%</a:t>
            </a:r>
            <a:r>
              <a:rPr sz="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of 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historical</a:t>
            </a:r>
            <a:r>
              <a:rPr sz="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average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049272" y="3631946"/>
            <a:ext cx="574040" cy="235585"/>
          </a:xfrm>
          <a:custGeom>
            <a:avLst/>
            <a:gdLst/>
            <a:ahLst/>
            <a:cxnLst/>
            <a:rect l="l" t="t" r="r" b="b"/>
            <a:pathLst>
              <a:path w="574039" h="235585">
                <a:moveTo>
                  <a:pt x="573532" y="0"/>
                </a:moveTo>
                <a:lnTo>
                  <a:pt x="573532" y="117728"/>
                </a:lnTo>
                <a:lnTo>
                  <a:pt x="0" y="117728"/>
                </a:lnTo>
                <a:lnTo>
                  <a:pt x="0" y="235330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08074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4" y="0"/>
                </a:moveTo>
                <a:lnTo>
                  <a:pt x="58800" y="0"/>
                </a:lnTo>
                <a:lnTo>
                  <a:pt x="35897" y="4621"/>
                </a:lnTo>
                <a:lnTo>
                  <a:pt x="17208" y="17224"/>
                </a:lnTo>
                <a:lnTo>
                  <a:pt x="4615" y="35918"/>
                </a:lnTo>
                <a:lnTo>
                  <a:pt x="0" y="58813"/>
                </a:lnTo>
                <a:lnTo>
                  <a:pt x="0" y="529412"/>
                </a:lnTo>
                <a:lnTo>
                  <a:pt x="4615" y="552309"/>
                </a:lnTo>
                <a:lnTo>
                  <a:pt x="17208" y="571007"/>
                </a:lnTo>
                <a:lnTo>
                  <a:pt x="35897" y="583615"/>
                </a:lnTo>
                <a:lnTo>
                  <a:pt x="58800" y="588238"/>
                </a:lnTo>
                <a:lnTo>
                  <a:pt x="823594" y="588238"/>
                </a:lnTo>
                <a:lnTo>
                  <a:pt x="846445" y="583615"/>
                </a:lnTo>
                <a:lnTo>
                  <a:pt x="865139" y="571007"/>
                </a:lnTo>
                <a:lnTo>
                  <a:pt x="877762" y="552309"/>
                </a:lnTo>
                <a:lnTo>
                  <a:pt x="882395" y="529412"/>
                </a:lnTo>
                <a:lnTo>
                  <a:pt x="882395" y="58813"/>
                </a:lnTo>
                <a:lnTo>
                  <a:pt x="877762" y="35918"/>
                </a:lnTo>
                <a:lnTo>
                  <a:pt x="865139" y="17224"/>
                </a:lnTo>
                <a:lnTo>
                  <a:pt x="846445" y="4621"/>
                </a:lnTo>
                <a:lnTo>
                  <a:pt x="8235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08074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813"/>
                </a:moveTo>
                <a:lnTo>
                  <a:pt x="4615" y="35918"/>
                </a:lnTo>
                <a:lnTo>
                  <a:pt x="17208" y="17224"/>
                </a:lnTo>
                <a:lnTo>
                  <a:pt x="35897" y="4621"/>
                </a:lnTo>
                <a:lnTo>
                  <a:pt x="58800" y="0"/>
                </a:lnTo>
                <a:lnTo>
                  <a:pt x="823594" y="0"/>
                </a:lnTo>
                <a:lnTo>
                  <a:pt x="846445" y="4621"/>
                </a:lnTo>
                <a:lnTo>
                  <a:pt x="865139" y="17224"/>
                </a:lnTo>
                <a:lnTo>
                  <a:pt x="877762" y="35918"/>
                </a:lnTo>
                <a:lnTo>
                  <a:pt x="882395" y="58813"/>
                </a:lnTo>
                <a:lnTo>
                  <a:pt x="882395" y="529412"/>
                </a:lnTo>
                <a:lnTo>
                  <a:pt x="877762" y="552309"/>
                </a:lnTo>
                <a:lnTo>
                  <a:pt x="865139" y="571007"/>
                </a:lnTo>
                <a:lnTo>
                  <a:pt x="846445" y="583615"/>
                </a:lnTo>
                <a:lnTo>
                  <a:pt x="823594" y="588238"/>
                </a:lnTo>
                <a:lnTo>
                  <a:pt x="58800" y="588238"/>
                </a:lnTo>
                <a:lnTo>
                  <a:pt x="35897" y="583615"/>
                </a:lnTo>
                <a:lnTo>
                  <a:pt x="17208" y="571007"/>
                </a:lnTo>
                <a:lnTo>
                  <a:pt x="4615" y="552309"/>
                </a:lnTo>
                <a:lnTo>
                  <a:pt x="0" y="529412"/>
                </a:lnTo>
                <a:lnTo>
                  <a:pt x="0" y="58813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739645" y="3987108"/>
            <a:ext cx="620395" cy="354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900"/>
              </a:lnSpc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Duplication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of  application 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numbers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622804" y="3631946"/>
            <a:ext cx="574040" cy="235585"/>
          </a:xfrm>
          <a:custGeom>
            <a:avLst/>
            <a:gdLst/>
            <a:ahLst/>
            <a:cxnLst/>
            <a:rect l="l" t="t" r="r" b="b"/>
            <a:pathLst>
              <a:path w="574039" h="235585">
                <a:moveTo>
                  <a:pt x="0" y="0"/>
                </a:moveTo>
                <a:lnTo>
                  <a:pt x="0" y="117728"/>
                </a:lnTo>
                <a:lnTo>
                  <a:pt x="573532" y="117728"/>
                </a:lnTo>
                <a:lnTo>
                  <a:pt x="573532" y="235330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55138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5" y="0"/>
                </a:moveTo>
                <a:lnTo>
                  <a:pt x="58800" y="0"/>
                </a:lnTo>
                <a:lnTo>
                  <a:pt x="35897" y="4621"/>
                </a:lnTo>
                <a:lnTo>
                  <a:pt x="17208" y="17224"/>
                </a:lnTo>
                <a:lnTo>
                  <a:pt x="4615" y="35918"/>
                </a:lnTo>
                <a:lnTo>
                  <a:pt x="0" y="58813"/>
                </a:lnTo>
                <a:lnTo>
                  <a:pt x="0" y="529412"/>
                </a:lnTo>
                <a:lnTo>
                  <a:pt x="4615" y="552309"/>
                </a:lnTo>
                <a:lnTo>
                  <a:pt x="17208" y="571007"/>
                </a:lnTo>
                <a:lnTo>
                  <a:pt x="35897" y="583615"/>
                </a:lnTo>
                <a:lnTo>
                  <a:pt x="58800" y="588238"/>
                </a:lnTo>
                <a:lnTo>
                  <a:pt x="823595" y="588238"/>
                </a:lnTo>
                <a:lnTo>
                  <a:pt x="846445" y="583615"/>
                </a:lnTo>
                <a:lnTo>
                  <a:pt x="865139" y="571007"/>
                </a:lnTo>
                <a:lnTo>
                  <a:pt x="877762" y="552309"/>
                </a:lnTo>
                <a:lnTo>
                  <a:pt x="882396" y="529412"/>
                </a:lnTo>
                <a:lnTo>
                  <a:pt x="882396" y="58813"/>
                </a:lnTo>
                <a:lnTo>
                  <a:pt x="877762" y="35918"/>
                </a:lnTo>
                <a:lnTo>
                  <a:pt x="865139" y="17224"/>
                </a:lnTo>
                <a:lnTo>
                  <a:pt x="846445" y="4621"/>
                </a:lnTo>
                <a:lnTo>
                  <a:pt x="823595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55138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813"/>
                </a:moveTo>
                <a:lnTo>
                  <a:pt x="4615" y="35918"/>
                </a:lnTo>
                <a:lnTo>
                  <a:pt x="17208" y="17224"/>
                </a:lnTo>
                <a:lnTo>
                  <a:pt x="35897" y="4621"/>
                </a:lnTo>
                <a:lnTo>
                  <a:pt x="58800" y="0"/>
                </a:lnTo>
                <a:lnTo>
                  <a:pt x="823595" y="0"/>
                </a:lnTo>
                <a:lnTo>
                  <a:pt x="846445" y="4621"/>
                </a:lnTo>
                <a:lnTo>
                  <a:pt x="865139" y="17224"/>
                </a:lnTo>
                <a:lnTo>
                  <a:pt x="877762" y="35918"/>
                </a:lnTo>
                <a:lnTo>
                  <a:pt x="882396" y="58813"/>
                </a:lnTo>
                <a:lnTo>
                  <a:pt x="882396" y="529412"/>
                </a:lnTo>
                <a:lnTo>
                  <a:pt x="877762" y="552309"/>
                </a:lnTo>
                <a:lnTo>
                  <a:pt x="865139" y="571007"/>
                </a:lnTo>
                <a:lnTo>
                  <a:pt x="846445" y="583615"/>
                </a:lnTo>
                <a:lnTo>
                  <a:pt x="823595" y="588238"/>
                </a:lnTo>
                <a:lnTo>
                  <a:pt x="58800" y="588238"/>
                </a:lnTo>
                <a:lnTo>
                  <a:pt x="35897" y="583615"/>
                </a:lnTo>
                <a:lnTo>
                  <a:pt x="17208" y="571007"/>
                </a:lnTo>
                <a:lnTo>
                  <a:pt x="4615" y="552309"/>
                </a:lnTo>
                <a:lnTo>
                  <a:pt x="0" y="529412"/>
                </a:lnTo>
                <a:lnTo>
                  <a:pt x="0" y="5881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873120" y="3987108"/>
            <a:ext cx="645795" cy="354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91900"/>
              </a:lnSpc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Fluctuations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in  historical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tax  payments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622804" y="3631946"/>
            <a:ext cx="1720850" cy="235585"/>
          </a:xfrm>
          <a:custGeom>
            <a:avLst/>
            <a:gdLst/>
            <a:ahLst/>
            <a:cxnLst/>
            <a:rect l="l" t="t" r="r" b="b"/>
            <a:pathLst>
              <a:path w="1720850" h="235585">
                <a:moveTo>
                  <a:pt x="0" y="0"/>
                </a:moveTo>
                <a:lnTo>
                  <a:pt x="0" y="117728"/>
                </a:lnTo>
                <a:lnTo>
                  <a:pt x="1720595" y="117728"/>
                </a:lnTo>
                <a:lnTo>
                  <a:pt x="1720595" y="235330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02202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5" y="0"/>
                </a:moveTo>
                <a:lnTo>
                  <a:pt x="58800" y="0"/>
                </a:lnTo>
                <a:lnTo>
                  <a:pt x="35897" y="4621"/>
                </a:lnTo>
                <a:lnTo>
                  <a:pt x="17208" y="17224"/>
                </a:lnTo>
                <a:lnTo>
                  <a:pt x="4615" y="35918"/>
                </a:lnTo>
                <a:lnTo>
                  <a:pt x="0" y="58813"/>
                </a:lnTo>
                <a:lnTo>
                  <a:pt x="0" y="529412"/>
                </a:lnTo>
                <a:lnTo>
                  <a:pt x="4615" y="552309"/>
                </a:lnTo>
                <a:lnTo>
                  <a:pt x="17208" y="571007"/>
                </a:lnTo>
                <a:lnTo>
                  <a:pt x="35897" y="583615"/>
                </a:lnTo>
                <a:lnTo>
                  <a:pt x="58800" y="588238"/>
                </a:lnTo>
                <a:lnTo>
                  <a:pt x="823595" y="588238"/>
                </a:lnTo>
                <a:lnTo>
                  <a:pt x="846445" y="583615"/>
                </a:lnTo>
                <a:lnTo>
                  <a:pt x="865139" y="571007"/>
                </a:lnTo>
                <a:lnTo>
                  <a:pt x="877762" y="552309"/>
                </a:lnTo>
                <a:lnTo>
                  <a:pt x="882396" y="529412"/>
                </a:lnTo>
                <a:lnTo>
                  <a:pt x="882396" y="58813"/>
                </a:lnTo>
                <a:lnTo>
                  <a:pt x="877762" y="35918"/>
                </a:lnTo>
                <a:lnTo>
                  <a:pt x="865139" y="17224"/>
                </a:lnTo>
                <a:lnTo>
                  <a:pt x="846445" y="4621"/>
                </a:lnTo>
                <a:lnTo>
                  <a:pt x="823595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02202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813"/>
                </a:moveTo>
                <a:lnTo>
                  <a:pt x="4615" y="35918"/>
                </a:lnTo>
                <a:lnTo>
                  <a:pt x="17208" y="17224"/>
                </a:lnTo>
                <a:lnTo>
                  <a:pt x="35897" y="4621"/>
                </a:lnTo>
                <a:lnTo>
                  <a:pt x="58800" y="0"/>
                </a:lnTo>
                <a:lnTo>
                  <a:pt x="823595" y="0"/>
                </a:lnTo>
                <a:lnTo>
                  <a:pt x="846445" y="4621"/>
                </a:lnTo>
                <a:lnTo>
                  <a:pt x="865139" y="17224"/>
                </a:lnTo>
                <a:lnTo>
                  <a:pt x="877762" y="35918"/>
                </a:lnTo>
                <a:lnTo>
                  <a:pt x="882396" y="58813"/>
                </a:lnTo>
                <a:lnTo>
                  <a:pt x="882396" y="529412"/>
                </a:lnTo>
                <a:lnTo>
                  <a:pt x="877762" y="552309"/>
                </a:lnTo>
                <a:lnTo>
                  <a:pt x="865139" y="571007"/>
                </a:lnTo>
                <a:lnTo>
                  <a:pt x="846445" y="583615"/>
                </a:lnTo>
                <a:lnTo>
                  <a:pt x="823595" y="588238"/>
                </a:lnTo>
                <a:lnTo>
                  <a:pt x="58800" y="588238"/>
                </a:lnTo>
                <a:lnTo>
                  <a:pt x="35897" y="583615"/>
                </a:lnTo>
                <a:lnTo>
                  <a:pt x="17208" y="571007"/>
                </a:lnTo>
                <a:lnTo>
                  <a:pt x="4615" y="552309"/>
                </a:lnTo>
                <a:lnTo>
                  <a:pt x="0" y="529412"/>
                </a:lnTo>
                <a:lnTo>
                  <a:pt x="0" y="5881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968622" y="3931574"/>
            <a:ext cx="749935" cy="4654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844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Street</a:t>
            </a:r>
            <a:r>
              <a:rPr sz="8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fraud</a:t>
            </a:r>
            <a:endParaRPr sz="800">
              <a:latin typeface="Calibri"/>
              <a:cs typeface="Calibri"/>
            </a:endParaRPr>
          </a:p>
          <a:p>
            <a:pPr marL="12700" marR="5080" algn="ctr">
              <a:lnSpc>
                <a:spcPts val="880"/>
              </a:lnSpc>
              <a:spcBef>
                <a:spcPts val="6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(some</a:t>
            </a:r>
            <a:r>
              <a:rPr sz="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properties  pay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less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than  others)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056634" y="2808477"/>
            <a:ext cx="2581275" cy="235585"/>
          </a:xfrm>
          <a:custGeom>
            <a:avLst/>
            <a:gdLst/>
            <a:ahLst/>
            <a:cxnLst/>
            <a:rect l="l" t="t" r="r" b="b"/>
            <a:pathLst>
              <a:path w="2581275" h="235585">
                <a:moveTo>
                  <a:pt x="0" y="0"/>
                </a:moveTo>
                <a:lnTo>
                  <a:pt x="0" y="117602"/>
                </a:lnTo>
                <a:lnTo>
                  <a:pt x="2580893" y="117602"/>
                </a:lnTo>
                <a:lnTo>
                  <a:pt x="2580893" y="235204"/>
                </a:lnTo>
              </a:path>
            </a:pathLst>
          </a:custGeom>
          <a:ln w="25399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96329" y="3043682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5" y="0"/>
                </a:moveTo>
                <a:lnTo>
                  <a:pt x="58800" y="0"/>
                </a:lnTo>
                <a:lnTo>
                  <a:pt x="35950" y="4635"/>
                </a:lnTo>
                <a:lnTo>
                  <a:pt x="17256" y="17272"/>
                </a:lnTo>
                <a:lnTo>
                  <a:pt x="4633" y="36004"/>
                </a:lnTo>
                <a:lnTo>
                  <a:pt x="0" y="58928"/>
                </a:lnTo>
                <a:lnTo>
                  <a:pt x="0" y="529463"/>
                </a:lnTo>
                <a:lnTo>
                  <a:pt x="4633" y="552366"/>
                </a:lnTo>
                <a:lnTo>
                  <a:pt x="17256" y="571055"/>
                </a:lnTo>
                <a:lnTo>
                  <a:pt x="35950" y="583648"/>
                </a:lnTo>
                <a:lnTo>
                  <a:pt x="58800" y="588264"/>
                </a:lnTo>
                <a:lnTo>
                  <a:pt x="823595" y="588264"/>
                </a:lnTo>
                <a:lnTo>
                  <a:pt x="846498" y="583648"/>
                </a:lnTo>
                <a:lnTo>
                  <a:pt x="865187" y="571055"/>
                </a:lnTo>
                <a:lnTo>
                  <a:pt x="877780" y="552366"/>
                </a:lnTo>
                <a:lnTo>
                  <a:pt x="882396" y="529463"/>
                </a:lnTo>
                <a:lnTo>
                  <a:pt x="882396" y="58928"/>
                </a:lnTo>
                <a:lnTo>
                  <a:pt x="877780" y="36004"/>
                </a:lnTo>
                <a:lnTo>
                  <a:pt x="865187" y="17272"/>
                </a:lnTo>
                <a:lnTo>
                  <a:pt x="846498" y="4635"/>
                </a:lnTo>
                <a:lnTo>
                  <a:pt x="823595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6329" y="3043682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928"/>
                </a:moveTo>
                <a:lnTo>
                  <a:pt x="4633" y="36004"/>
                </a:lnTo>
                <a:lnTo>
                  <a:pt x="17256" y="17272"/>
                </a:lnTo>
                <a:lnTo>
                  <a:pt x="35950" y="4635"/>
                </a:lnTo>
                <a:lnTo>
                  <a:pt x="58800" y="0"/>
                </a:lnTo>
                <a:lnTo>
                  <a:pt x="823595" y="0"/>
                </a:lnTo>
                <a:lnTo>
                  <a:pt x="846498" y="4635"/>
                </a:lnTo>
                <a:lnTo>
                  <a:pt x="865187" y="17272"/>
                </a:lnTo>
                <a:lnTo>
                  <a:pt x="877780" y="36004"/>
                </a:lnTo>
                <a:lnTo>
                  <a:pt x="882396" y="58928"/>
                </a:lnTo>
                <a:lnTo>
                  <a:pt x="882396" y="529463"/>
                </a:lnTo>
                <a:lnTo>
                  <a:pt x="877780" y="552366"/>
                </a:lnTo>
                <a:lnTo>
                  <a:pt x="865187" y="571055"/>
                </a:lnTo>
                <a:lnTo>
                  <a:pt x="846498" y="583648"/>
                </a:lnTo>
                <a:lnTo>
                  <a:pt x="823595" y="588264"/>
                </a:lnTo>
                <a:lnTo>
                  <a:pt x="58800" y="588264"/>
                </a:lnTo>
                <a:lnTo>
                  <a:pt x="35950" y="583648"/>
                </a:lnTo>
                <a:lnTo>
                  <a:pt x="17256" y="571055"/>
                </a:lnTo>
                <a:lnTo>
                  <a:pt x="4633" y="552366"/>
                </a:lnTo>
                <a:lnTo>
                  <a:pt x="0" y="529463"/>
                </a:lnTo>
                <a:lnTo>
                  <a:pt x="0" y="58928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401815" y="3220593"/>
            <a:ext cx="473075" cy="241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4925">
              <a:lnSpc>
                <a:spcPts val="89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Systemic  Ano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490464" y="3631946"/>
            <a:ext cx="1147445" cy="235585"/>
          </a:xfrm>
          <a:custGeom>
            <a:avLst/>
            <a:gdLst/>
            <a:ahLst/>
            <a:cxnLst/>
            <a:rect l="l" t="t" r="r" b="b"/>
            <a:pathLst>
              <a:path w="1147445" h="235585">
                <a:moveTo>
                  <a:pt x="1147064" y="0"/>
                </a:moveTo>
                <a:lnTo>
                  <a:pt x="1147064" y="117728"/>
                </a:lnTo>
                <a:lnTo>
                  <a:pt x="0" y="117728"/>
                </a:lnTo>
                <a:lnTo>
                  <a:pt x="0" y="235330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49265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5" y="0"/>
                </a:moveTo>
                <a:lnTo>
                  <a:pt x="58800" y="0"/>
                </a:lnTo>
                <a:lnTo>
                  <a:pt x="35950" y="4621"/>
                </a:lnTo>
                <a:lnTo>
                  <a:pt x="17256" y="17224"/>
                </a:lnTo>
                <a:lnTo>
                  <a:pt x="4633" y="35918"/>
                </a:lnTo>
                <a:lnTo>
                  <a:pt x="0" y="58813"/>
                </a:lnTo>
                <a:lnTo>
                  <a:pt x="0" y="529412"/>
                </a:lnTo>
                <a:lnTo>
                  <a:pt x="4633" y="552309"/>
                </a:lnTo>
                <a:lnTo>
                  <a:pt x="17256" y="571007"/>
                </a:lnTo>
                <a:lnTo>
                  <a:pt x="35950" y="583615"/>
                </a:lnTo>
                <a:lnTo>
                  <a:pt x="58800" y="588238"/>
                </a:lnTo>
                <a:lnTo>
                  <a:pt x="823595" y="588238"/>
                </a:lnTo>
                <a:lnTo>
                  <a:pt x="846498" y="583615"/>
                </a:lnTo>
                <a:lnTo>
                  <a:pt x="865187" y="571007"/>
                </a:lnTo>
                <a:lnTo>
                  <a:pt x="877780" y="552309"/>
                </a:lnTo>
                <a:lnTo>
                  <a:pt x="882396" y="529412"/>
                </a:lnTo>
                <a:lnTo>
                  <a:pt x="882396" y="58813"/>
                </a:lnTo>
                <a:lnTo>
                  <a:pt x="877780" y="35918"/>
                </a:lnTo>
                <a:lnTo>
                  <a:pt x="865187" y="17224"/>
                </a:lnTo>
                <a:lnTo>
                  <a:pt x="846498" y="4621"/>
                </a:lnTo>
                <a:lnTo>
                  <a:pt x="823595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49265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813"/>
                </a:moveTo>
                <a:lnTo>
                  <a:pt x="4633" y="35918"/>
                </a:lnTo>
                <a:lnTo>
                  <a:pt x="17256" y="17224"/>
                </a:lnTo>
                <a:lnTo>
                  <a:pt x="35950" y="4621"/>
                </a:lnTo>
                <a:lnTo>
                  <a:pt x="58800" y="0"/>
                </a:lnTo>
                <a:lnTo>
                  <a:pt x="823595" y="0"/>
                </a:lnTo>
                <a:lnTo>
                  <a:pt x="846498" y="4621"/>
                </a:lnTo>
                <a:lnTo>
                  <a:pt x="865187" y="17224"/>
                </a:lnTo>
                <a:lnTo>
                  <a:pt x="877780" y="35918"/>
                </a:lnTo>
                <a:lnTo>
                  <a:pt x="882396" y="58813"/>
                </a:lnTo>
                <a:lnTo>
                  <a:pt x="882396" y="529412"/>
                </a:lnTo>
                <a:lnTo>
                  <a:pt x="877780" y="552309"/>
                </a:lnTo>
                <a:lnTo>
                  <a:pt x="865187" y="571007"/>
                </a:lnTo>
                <a:lnTo>
                  <a:pt x="846498" y="583615"/>
                </a:lnTo>
                <a:lnTo>
                  <a:pt x="823595" y="588238"/>
                </a:lnTo>
                <a:lnTo>
                  <a:pt x="58800" y="588238"/>
                </a:lnTo>
                <a:lnTo>
                  <a:pt x="35950" y="583615"/>
                </a:lnTo>
                <a:lnTo>
                  <a:pt x="17256" y="571007"/>
                </a:lnTo>
                <a:lnTo>
                  <a:pt x="4633" y="552309"/>
                </a:lnTo>
                <a:lnTo>
                  <a:pt x="0" y="529412"/>
                </a:lnTo>
                <a:lnTo>
                  <a:pt x="0" y="5881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138673" y="3987108"/>
            <a:ext cx="704850" cy="354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900"/>
              </a:lnSpc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Mismatch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old 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and new 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637528" y="3631946"/>
            <a:ext cx="0" cy="235585"/>
          </a:xfrm>
          <a:custGeom>
            <a:avLst/>
            <a:gdLst/>
            <a:ahLst/>
            <a:cxnLst/>
            <a:rect l="l" t="t" r="r" b="b"/>
            <a:pathLst>
              <a:path h="235585">
                <a:moveTo>
                  <a:pt x="0" y="0"/>
                </a:moveTo>
                <a:lnTo>
                  <a:pt x="0" y="235330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96329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5" y="0"/>
                </a:moveTo>
                <a:lnTo>
                  <a:pt x="58800" y="0"/>
                </a:lnTo>
                <a:lnTo>
                  <a:pt x="35950" y="4621"/>
                </a:lnTo>
                <a:lnTo>
                  <a:pt x="17256" y="17224"/>
                </a:lnTo>
                <a:lnTo>
                  <a:pt x="4633" y="35918"/>
                </a:lnTo>
                <a:lnTo>
                  <a:pt x="0" y="58813"/>
                </a:lnTo>
                <a:lnTo>
                  <a:pt x="0" y="529412"/>
                </a:lnTo>
                <a:lnTo>
                  <a:pt x="4633" y="552309"/>
                </a:lnTo>
                <a:lnTo>
                  <a:pt x="17256" y="571007"/>
                </a:lnTo>
                <a:lnTo>
                  <a:pt x="35950" y="583615"/>
                </a:lnTo>
                <a:lnTo>
                  <a:pt x="58800" y="588238"/>
                </a:lnTo>
                <a:lnTo>
                  <a:pt x="823595" y="588238"/>
                </a:lnTo>
                <a:lnTo>
                  <a:pt x="846498" y="583615"/>
                </a:lnTo>
                <a:lnTo>
                  <a:pt x="865187" y="571007"/>
                </a:lnTo>
                <a:lnTo>
                  <a:pt x="877780" y="552309"/>
                </a:lnTo>
                <a:lnTo>
                  <a:pt x="882396" y="529412"/>
                </a:lnTo>
                <a:lnTo>
                  <a:pt x="882396" y="58813"/>
                </a:lnTo>
                <a:lnTo>
                  <a:pt x="877780" y="35918"/>
                </a:lnTo>
                <a:lnTo>
                  <a:pt x="865187" y="17224"/>
                </a:lnTo>
                <a:lnTo>
                  <a:pt x="846498" y="4621"/>
                </a:lnTo>
                <a:lnTo>
                  <a:pt x="823595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96329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813"/>
                </a:moveTo>
                <a:lnTo>
                  <a:pt x="4633" y="35918"/>
                </a:lnTo>
                <a:lnTo>
                  <a:pt x="17256" y="17224"/>
                </a:lnTo>
                <a:lnTo>
                  <a:pt x="35950" y="4621"/>
                </a:lnTo>
                <a:lnTo>
                  <a:pt x="58800" y="0"/>
                </a:lnTo>
                <a:lnTo>
                  <a:pt x="823595" y="0"/>
                </a:lnTo>
                <a:lnTo>
                  <a:pt x="846498" y="4621"/>
                </a:lnTo>
                <a:lnTo>
                  <a:pt x="865187" y="17224"/>
                </a:lnTo>
                <a:lnTo>
                  <a:pt x="877780" y="35918"/>
                </a:lnTo>
                <a:lnTo>
                  <a:pt x="882396" y="58813"/>
                </a:lnTo>
                <a:lnTo>
                  <a:pt x="882396" y="529412"/>
                </a:lnTo>
                <a:lnTo>
                  <a:pt x="877780" y="552309"/>
                </a:lnTo>
                <a:lnTo>
                  <a:pt x="865187" y="571007"/>
                </a:lnTo>
                <a:lnTo>
                  <a:pt x="846498" y="583615"/>
                </a:lnTo>
                <a:lnTo>
                  <a:pt x="823595" y="588238"/>
                </a:lnTo>
                <a:lnTo>
                  <a:pt x="58800" y="588238"/>
                </a:lnTo>
                <a:lnTo>
                  <a:pt x="35950" y="583615"/>
                </a:lnTo>
                <a:lnTo>
                  <a:pt x="17256" y="571007"/>
                </a:lnTo>
                <a:lnTo>
                  <a:pt x="4633" y="552309"/>
                </a:lnTo>
                <a:lnTo>
                  <a:pt x="0" y="529412"/>
                </a:lnTo>
                <a:lnTo>
                  <a:pt x="0" y="5881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6278371" y="3987108"/>
            <a:ext cx="718185" cy="354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1900"/>
              </a:lnSpc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Variation in</a:t>
            </a:r>
            <a:r>
              <a:rPr sz="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top-  10 tax payers  across</a:t>
            </a:r>
            <a:r>
              <a:rPr sz="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years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637528" y="3631946"/>
            <a:ext cx="1147445" cy="235585"/>
          </a:xfrm>
          <a:custGeom>
            <a:avLst/>
            <a:gdLst/>
            <a:ahLst/>
            <a:cxnLst/>
            <a:rect l="l" t="t" r="r" b="b"/>
            <a:pathLst>
              <a:path w="1147445" h="235585">
                <a:moveTo>
                  <a:pt x="0" y="0"/>
                </a:moveTo>
                <a:lnTo>
                  <a:pt x="0" y="117728"/>
                </a:lnTo>
                <a:lnTo>
                  <a:pt x="1147064" y="117728"/>
                </a:lnTo>
                <a:lnTo>
                  <a:pt x="1147064" y="235330"/>
                </a:lnTo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43393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823595" y="0"/>
                </a:moveTo>
                <a:lnTo>
                  <a:pt x="58927" y="0"/>
                </a:lnTo>
                <a:lnTo>
                  <a:pt x="36004" y="4621"/>
                </a:lnTo>
                <a:lnTo>
                  <a:pt x="17272" y="17224"/>
                </a:lnTo>
                <a:lnTo>
                  <a:pt x="4635" y="35918"/>
                </a:lnTo>
                <a:lnTo>
                  <a:pt x="0" y="58813"/>
                </a:lnTo>
                <a:lnTo>
                  <a:pt x="0" y="529412"/>
                </a:lnTo>
                <a:lnTo>
                  <a:pt x="4635" y="552309"/>
                </a:lnTo>
                <a:lnTo>
                  <a:pt x="17271" y="571007"/>
                </a:lnTo>
                <a:lnTo>
                  <a:pt x="36004" y="583615"/>
                </a:lnTo>
                <a:lnTo>
                  <a:pt x="58927" y="588238"/>
                </a:lnTo>
                <a:lnTo>
                  <a:pt x="823595" y="588238"/>
                </a:lnTo>
                <a:lnTo>
                  <a:pt x="846498" y="583615"/>
                </a:lnTo>
                <a:lnTo>
                  <a:pt x="865187" y="571007"/>
                </a:lnTo>
                <a:lnTo>
                  <a:pt x="877780" y="552309"/>
                </a:lnTo>
                <a:lnTo>
                  <a:pt x="882396" y="529412"/>
                </a:lnTo>
                <a:lnTo>
                  <a:pt x="882396" y="58813"/>
                </a:lnTo>
                <a:lnTo>
                  <a:pt x="877780" y="35918"/>
                </a:lnTo>
                <a:lnTo>
                  <a:pt x="865187" y="17224"/>
                </a:lnTo>
                <a:lnTo>
                  <a:pt x="846498" y="4621"/>
                </a:lnTo>
                <a:lnTo>
                  <a:pt x="823595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43393" y="3867277"/>
            <a:ext cx="882650" cy="588645"/>
          </a:xfrm>
          <a:custGeom>
            <a:avLst/>
            <a:gdLst/>
            <a:ahLst/>
            <a:cxnLst/>
            <a:rect l="l" t="t" r="r" b="b"/>
            <a:pathLst>
              <a:path w="882650" h="588645">
                <a:moveTo>
                  <a:pt x="0" y="58813"/>
                </a:moveTo>
                <a:lnTo>
                  <a:pt x="4635" y="35918"/>
                </a:lnTo>
                <a:lnTo>
                  <a:pt x="17272" y="17224"/>
                </a:lnTo>
                <a:lnTo>
                  <a:pt x="36004" y="4621"/>
                </a:lnTo>
                <a:lnTo>
                  <a:pt x="58927" y="0"/>
                </a:lnTo>
                <a:lnTo>
                  <a:pt x="823595" y="0"/>
                </a:lnTo>
                <a:lnTo>
                  <a:pt x="846498" y="4621"/>
                </a:lnTo>
                <a:lnTo>
                  <a:pt x="865187" y="17224"/>
                </a:lnTo>
                <a:lnTo>
                  <a:pt x="877780" y="35918"/>
                </a:lnTo>
                <a:lnTo>
                  <a:pt x="882396" y="58813"/>
                </a:lnTo>
                <a:lnTo>
                  <a:pt x="882396" y="529412"/>
                </a:lnTo>
                <a:lnTo>
                  <a:pt x="877780" y="552309"/>
                </a:lnTo>
                <a:lnTo>
                  <a:pt x="865187" y="571007"/>
                </a:lnTo>
                <a:lnTo>
                  <a:pt x="846498" y="583615"/>
                </a:lnTo>
                <a:lnTo>
                  <a:pt x="823595" y="588238"/>
                </a:lnTo>
                <a:lnTo>
                  <a:pt x="58927" y="588238"/>
                </a:lnTo>
                <a:lnTo>
                  <a:pt x="36004" y="583615"/>
                </a:lnTo>
                <a:lnTo>
                  <a:pt x="17271" y="571007"/>
                </a:lnTo>
                <a:lnTo>
                  <a:pt x="4635" y="552309"/>
                </a:lnTo>
                <a:lnTo>
                  <a:pt x="0" y="529412"/>
                </a:lnTo>
                <a:lnTo>
                  <a:pt x="0" y="5881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7390638" y="4089095"/>
            <a:ext cx="789305" cy="140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Duplication of</a:t>
            </a:r>
            <a:r>
              <a:rPr sz="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PID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57" name="object 5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78739" y="42164"/>
            <a:ext cx="85471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Project</a:t>
            </a:r>
            <a:r>
              <a:rPr sz="1000" b="1" spc="-9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scope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49682"/>
            <a:ext cx="7256780" cy="758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40" dirty="0">
                <a:solidFill>
                  <a:srgbClr val="78BB50"/>
                </a:solidFill>
                <a:latin typeface="Arial"/>
                <a:cs typeface="Arial"/>
              </a:rPr>
              <a:t>Total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tax of </a:t>
            </a:r>
            <a:r>
              <a:rPr sz="2400" b="1" spc="-5" dirty="0">
                <a:solidFill>
                  <a:srgbClr val="78BB50"/>
                </a:solidFill>
                <a:latin typeface="Georgia"/>
                <a:cs typeface="Georgia"/>
              </a:rPr>
              <a:t>`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97 </a:t>
            </a:r>
            <a:r>
              <a:rPr sz="2400" b="1" spc="-45" dirty="0">
                <a:solidFill>
                  <a:srgbClr val="78BB50"/>
                </a:solidFill>
                <a:latin typeface="Arial"/>
                <a:cs typeface="Arial"/>
              </a:rPr>
              <a:t>Cr. </a:t>
            </a:r>
            <a:r>
              <a:rPr sz="2400" b="1" i="1" spc="-15" dirty="0">
                <a:solidFill>
                  <a:srgbClr val="78BB50"/>
                </a:solidFill>
                <a:latin typeface="Arial"/>
                <a:cs typeface="Arial"/>
              </a:rPr>
              <a:t>(</a:t>
            </a:r>
            <a:r>
              <a:rPr sz="2500" b="1" i="1" spc="-15" dirty="0">
                <a:solidFill>
                  <a:srgbClr val="78BB50"/>
                </a:solidFill>
                <a:latin typeface="Georgia"/>
                <a:cs typeface="Georgia"/>
              </a:rPr>
              <a:t>`</a:t>
            </a:r>
            <a:r>
              <a:rPr sz="2400" b="1" i="1" spc="-15" dirty="0">
                <a:solidFill>
                  <a:srgbClr val="78BB50"/>
                </a:solidFill>
                <a:latin typeface="Arial"/>
                <a:cs typeface="Arial"/>
              </a:rPr>
              <a:t>965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million)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is to be</a:t>
            </a:r>
            <a:r>
              <a:rPr sz="2400" b="1" spc="-4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collected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from property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owners,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under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existing</a:t>
            </a:r>
            <a:r>
              <a:rPr sz="2400" b="1" spc="-2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terms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411605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Details of tax</a:t>
            </a:r>
            <a:r>
              <a:rPr sz="1000" b="1" spc="-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defaulted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8229599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  <a:gridCol w="1175639"/>
                <a:gridCol w="1175638"/>
                <a:gridCol w="1175639"/>
              </a:tblGrid>
              <a:tr h="274319">
                <a:tc row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07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#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Properties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45593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Defaulted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Pending 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from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last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29259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r>
                        <a:rPr sz="12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5877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Defaulted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3962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2013-2014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2014-2015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2015-2016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2,831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36,434,697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32,753,490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42,971,179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583,862,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38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6,156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9,671,560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23,733,253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14,776,965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110,411,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94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6,344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5,874,203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5,575,301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9,626,238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108,589,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03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1,893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4,152,445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3,725,952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8,377,581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60,915,064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4,740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4,013,366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4,361,534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6,598,330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46,194,829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1,802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2,606,340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2,048,562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3,904,324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34,116,815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614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1,139,664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1,115,200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2,503,973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10,733,923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1,118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371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1,111,936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1,440,985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1,491,491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14922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10,486,928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498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65,004,212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74,754,277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4668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250,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965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91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5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66953"/>
            <a:ext cx="6350635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Ind-01: </a:t>
            </a:r>
            <a:r>
              <a:rPr sz="2400" b="1" spc="-65" dirty="0">
                <a:solidFill>
                  <a:srgbClr val="78BB50"/>
                </a:solidFill>
                <a:latin typeface="Arial"/>
                <a:cs typeface="Arial"/>
              </a:rPr>
              <a:t>Tax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paid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in 16-17 is less than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80%</a:t>
            </a:r>
            <a:r>
              <a:rPr sz="2400" b="1" spc="-3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historical</a:t>
            </a:r>
            <a:r>
              <a:rPr sz="2400" b="1" spc="-9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average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48717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Individual tax</a:t>
            </a:r>
            <a:r>
              <a:rPr sz="1000" b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anomalies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8229599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  <a:gridCol w="1175639"/>
                <a:gridCol w="1175638"/>
                <a:gridCol w="1175639"/>
              </a:tblGrid>
              <a:tr h="274319">
                <a:tc row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2799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Max.</a:t>
                      </a:r>
                      <a:r>
                        <a:rPr sz="12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46075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Properties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941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Potential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Additional 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Payment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 80%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hist.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avg.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R="78105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 70%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hist.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avg.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 60%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hist.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avg.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&lt; 50%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hist.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avg.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22,202,582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15,851,689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11,689,833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7,830,283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5,208,262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4,844,228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4,572,744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4,413,324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847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3,591,205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3,057,971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2,732,642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2,524,549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891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1,972,949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1,489,775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943,052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699,787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379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1,908,938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1,527,426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1,159,250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957,113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979,652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688,703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474,875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298,056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812,067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563,259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412,271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300,647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242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542,778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397,550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351,547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215,045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628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37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218,4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28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420,6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22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336,2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17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238,8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66953"/>
            <a:ext cx="619887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Ind-02: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Duplication of application</a:t>
            </a:r>
            <a:r>
              <a:rPr sz="2400" b="1" spc="-13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numbers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(multiple </a:t>
            </a: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records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within </a:t>
            </a: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a given</a:t>
            </a:r>
            <a:r>
              <a:rPr sz="2400" b="1" i="1" spc="-9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year)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48717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Individual tax</a:t>
            </a:r>
            <a:r>
              <a:rPr sz="1000" b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anomalies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5878322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  <a:gridCol w="1175639"/>
              </a:tblGrid>
              <a:tr h="5486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Duplicate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45847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App.</a:t>
                      </a:r>
                      <a:r>
                        <a:rPr sz="12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Properties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525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Duplicates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Duplication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6261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3,729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7,991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488,589,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77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4,539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9,746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220,426,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2,772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6,023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114,026,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19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3,993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8,633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105,974,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26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1,958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4,220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85,074,979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1,982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4,307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57,107,817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1,238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2,683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51,108,773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1,306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2,790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29,354,755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517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46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393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151,6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66953"/>
            <a:ext cx="6739255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Ind-03: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Fluctuations in historical tax</a:t>
            </a:r>
            <a:r>
              <a:rPr sz="2400" b="1" spc="-14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payments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(COV &gt;</a:t>
            </a:r>
            <a:r>
              <a:rPr sz="2400" b="1" i="1" spc="-7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i="1" spc="5" dirty="0">
                <a:solidFill>
                  <a:srgbClr val="78BB50"/>
                </a:solidFill>
                <a:latin typeface="Arial"/>
                <a:cs typeface="Arial"/>
              </a:rPr>
              <a:t>50%)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48717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Individual tax</a:t>
            </a:r>
            <a:r>
              <a:rPr sz="1000" b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anomalies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7053960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  <a:gridCol w="1175639"/>
                <a:gridCol w="1175638"/>
              </a:tblGrid>
              <a:tr h="5486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Properties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(COV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50%)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Actual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62610">
                        <a:lnSpc>
                          <a:spcPct val="100000"/>
                        </a:lnSpc>
                      </a:pP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Ideal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</a:pP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5048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Potential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Opportunity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642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859,872,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58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1,666,871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806,998,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70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2,187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135,871,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468,794,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332,923,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08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1,950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180,190,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80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441,201,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63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261,010,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83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496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440,412,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18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697,701,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67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257,289,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48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1,289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101,348,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29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330,175,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00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228,826,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71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798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130,838,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58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297,931,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55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167,092,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97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305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27,845,398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64,598,393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36,752,995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23,774,350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52,119,546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28,345,196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142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900,1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019,3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119,2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66953"/>
            <a:ext cx="7392034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Ind-04: Street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fraud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(some properties pay </a:t>
            </a: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less</a:t>
            </a:r>
            <a:r>
              <a:rPr sz="2400" b="1" i="1" spc="-5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than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others even though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on </a:t>
            </a: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the same</a:t>
            </a:r>
            <a:r>
              <a:rPr sz="2400" b="1" i="1" spc="5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street)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48717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Individual tax</a:t>
            </a:r>
            <a:r>
              <a:rPr sz="1000" b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anomalies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7053960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  <a:gridCol w="1175639"/>
                <a:gridCol w="1175638"/>
              </a:tblGrid>
              <a:tr h="5486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2139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Properties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Actual</a:t>
                      </a:r>
                      <a:r>
                        <a:rPr sz="12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62610">
                        <a:lnSpc>
                          <a:spcPct val="100000"/>
                        </a:lnSpc>
                      </a:pP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Ideal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</a:pP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5048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Potential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Opportunity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4,681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483,200,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80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26,430,962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,9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25,947,762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,1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30,765,769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1,507,231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1,476,465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1,840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21,007,710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1,497,146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1,476,138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1,734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46,741,125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1,210,226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1,163,485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1,243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39,061,698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1,189,305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1,150,243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2,099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19,905,755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425,232,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23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405,326,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47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687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13,329,520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84,808,713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71,479,193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843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6,874,835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68,216,276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61,341,441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14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002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660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32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413,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9,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31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752,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2,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32714"/>
            <a:ext cx="6560184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78BB50"/>
                </a:solidFill>
                <a:latin typeface="Arial"/>
                <a:cs typeface="Arial"/>
              </a:rPr>
              <a:t>Sys-01: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Mismatch in old and new</a:t>
            </a:r>
            <a:r>
              <a:rPr sz="2400" b="1" spc="-75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information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24968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Systemic</a:t>
            </a:r>
            <a:r>
              <a:rPr sz="1000" b="1" spc="-7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7E7E7E"/>
                </a:solidFill>
                <a:latin typeface="Arial"/>
                <a:cs typeface="Arial"/>
              </a:rPr>
              <a:t>Anomalies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27211" y="4830267"/>
            <a:ext cx="1809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8229599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  <a:gridCol w="1175639"/>
                <a:gridCol w="1175638"/>
                <a:gridCol w="1175639"/>
              </a:tblGrid>
              <a:tr h="5486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Properties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Mismatch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Application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Mismatch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Mismatch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12395"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(Abs)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Abs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6162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(NEW &gt;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OLD)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2933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Abs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5844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(OLD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&gt;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NEW)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1,327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1,768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164,025,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82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163,086,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17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939,655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1,042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1,148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18,069,927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17,560,824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509,103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1,026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16,519,325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14,749,119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1,770,206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1,000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1,137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6,702,256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5,929,922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772,334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592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3,758,883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3,335,773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423,110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349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3,685,519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3,212,521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472,998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223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3,556,337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3,461,015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95,322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273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320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2,299,358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2,163,576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135,782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588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574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218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43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213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92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118,5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32714"/>
            <a:ext cx="737362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78BB50"/>
                </a:solidFill>
                <a:latin typeface="Arial"/>
                <a:cs typeface="Arial"/>
              </a:rPr>
              <a:t>Sys-02: </a:t>
            </a:r>
            <a:r>
              <a:rPr sz="2400" b="1" spc="-20" dirty="0">
                <a:solidFill>
                  <a:srgbClr val="78BB50"/>
                </a:solidFill>
                <a:latin typeface="Arial"/>
                <a:cs typeface="Arial"/>
              </a:rPr>
              <a:t>Variation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in top-10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tax </a:t>
            </a:r>
            <a:r>
              <a:rPr sz="2400" b="1" spc="-10" dirty="0">
                <a:solidFill>
                  <a:srgbClr val="78BB50"/>
                </a:solidFill>
                <a:latin typeface="Arial"/>
                <a:cs typeface="Arial"/>
              </a:rPr>
              <a:t>payers </a:t>
            </a:r>
            <a:r>
              <a:rPr sz="2400" b="1" spc="-5" dirty="0">
                <a:solidFill>
                  <a:srgbClr val="78BB50"/>
                </a:solidFill>
                <a:latin typeface="Arial"/>
                <a:cs typeface="Arial"/>
              </a:rPr>
              <a:t>across</a:t>
            </a:r>
            <a:r>
              <a:rPr sz="2400" b="1" spc="14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78BB50"/>
                </a:solidFill>
                <a:latin typeface="Arial"/>
                <a:cs typeface="Arial"/>
              </a:rPr>
              <a:t>years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24968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Systemic</a:t>
            </a:r>
            <a:r>
              <a:rPr sz="1000" b="1" spc="-7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7E7E7E"/>
                </a:solidFill>
                <a:latin typeface="Arial"/>
                <a:cs typeface="Arial"/>
              </a:rPr>
              <a:t>Anomalies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7053960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  <a:gridCol w="1175639"/>
                <a:gridCol w="1175638"/>
              </a:tblGrid>
              <a:tr h="5486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742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Properties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5621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Top-10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List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Actual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62610">
                        <a:lnSpc>
                          <a:spcPct val="100000"/>
                        </a:lnSpc>
                      </a:pP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Ideal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00025">
                        <a:lnSpc>
                          <a:spcPct val="100000"/>
                        </a:lnSpc>
                      </a:pPr>
                      <a:r>
                        <a:rPr sz="12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Tax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5048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Potential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Opportunity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1,258,287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1,894,746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667,770,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09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62,047,589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263,617,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89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201,993,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27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155,489,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320,816,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52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169,657,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05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232,204,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22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394,874,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38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163,248,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87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426,014,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65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584,741,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83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159,252,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69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171,914,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05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248,047,</a:t>
                      </a:r>
                      <a:r>
                        <a:rPr sz="1000" spc="10" dirty="0">
                          <a:latin typeface="Calibri"/>
                          <a:cs typeface="Calibri"/>
                        </a:rPr>
                        <a:t>93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76,593,316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25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38,912,412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51,402,521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12,607,921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17,613,872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20,688,012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20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3,340,497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362,4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778,9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454,4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00" b="1" spc="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66953"/>
            <a:ext cx="6542405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78BB50"/>
                </a:solidFill>
                <a:latin typeface="Arial"/>
                <a:cs typeface="Arial"/>
              </a:rPr>
              <a:t>Sys-01: </a:t>
            </a:r>
            <a:r>
              <a:rPr sz="2400" b="1" dirty="0">
                <a:solidFill>
                  <a:srgbClr val="78BB50"/>
                </a:solidFill>
                <a:latin typeface="Arial"/>
                <a:cs typeface="Arial"/>
              </a:rPr>
              <a:t>Duplication of PID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(multiple </a:t>
            </a: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records</a:t>
            </a:r>
            <a:r>
              <a:rPr sz="2400" b="1" i="1" spc="-55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/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i="1" spc="-5" dirty="0">
                <a:solidFill>
                  <a:srgbClr val="78BB50"/>
                </a:solidFill>
                <a:latin typeface="Arial"/>
                <a:cs typeface="Arial"/>
              </a:rPr>
              <a:t>properties for one</a:t>
            </a:r>
            <a:r>
              <a:rPr sz="2400" b="1" i="1" spc="-40" dirty="0">
                <a:solidFill>
                  <a:srgbClr val="78BB50"/>
                </a:solidFill>
                <a:latin typeface="Arial"/>
                <a:cs typeface="Arial"/>
              </a:rPr>
              <a:t> </a:t>
            </a:r>
            <a:r>
              <a:rPr sz="2400" b="1" i="1" dirty="0">
                <a:solidFill>
                  <a:srgbClr val="78BB50"/>
                </a:solidFill>
                <a:latin typeface="Arial"/>
                <a:cs typeface="Arial"/>
              </a:rPr>
              <a:t>PID)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744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8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42164"/>
            <a:ext cx="124968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-5" dirty="0">
                <a:solidFill>
                  <a:srgbClr val="7E7E7E"/>
                </a:solidFill>
                <a:latin typeface="Arial"/>
                <a:cs typeface="Arial"/>
              </a:rPr>
              <a:t>Systemic</a:t>
            </a:r>
            <a:r>
              <a:rPr sz="1000" b="1" spc="-7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7E7E7E"/>
                </a:solidFill>
                <a:latin typeface="Arial"/>
                <a:cs typeface="Arial"/>
              </a:rPr>
              <a:t>Anomalies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0850" y="1273810"/>
          <a:ext cx="4702683" cy="3139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639"/>
                <a:gridCol w="1175639"/>
                <a:gridCol w="1175639"/>
                <a:gridCol w="1175766"/>
              </a:tblGrid>
              <a:tr h="5486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r>
                        <a:rPr sz="12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|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Duplicate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10870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SAS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No.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Duplicate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74675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Records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8BB5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56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Shantala</a:t>
                      </a:r>
                      <a:r>
                        <a:rPr sz="1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6,316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169,840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083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Kadugodi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3,949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9,469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192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009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Vidyaranyapura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3,470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420,214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16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193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Arakere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2,347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451,812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113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176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10" dirty="0">
                          <a:latin typeface="Calibri"/>
                          <a:cs typeface="Calibri"/>
                        </a:rPr>
                        <a:t>BTM</a:t>
                      </a:r>
                      <a:r>
                        <a:rPr sz="10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Layout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1,772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3,742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33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019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Sanjay</a:t>
                      </a:r>
                      <a:r>
                        <a:rPr sz="10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828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306,468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90 |</a:t>
                      </a:r>
                      <a:r>
                        <a:rPr sz="1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037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Yeshwantpura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366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414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184 |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100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0132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ves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ar 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Nagar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108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000" dirty="0">
                          <a:latin typeface="Calibri"/>
                          <a:cs typeface="Calibri"/>
                        </a:rPr>
                        <a:t>305,382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</a:tr>
              <a:tr h="274319">
                <a:tc gridSpan="2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Total: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83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19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156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667</a:t>
                      </a:r>
                      <a:r>
                        <a:rPr sz="10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00" b="1" spc="10" dirty="0">
                          <a:latin typeface="Calibri"/>
                          <a:cs typeface="Calibri"/>
                        </a:rPr>
                        <a:t>34</a:t>
                      </a:r>
                      <a:r>
                        <a:rPr sz="1000" b="1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86400" y="0"/>
            <a:ext cx="2286000" cy="274320"/>
          </a:xfrm>
          <a:prstGeom prst="rect">
            <a:avLst/>
          </a:prstGeom>
          <a:solidFill>
            <a:srgbClr val="FFFF00"/>
          </a:solidFill>
          <a:ln w="9525">
            <a:solidFill>
              <a:srgbClr val="BEBEBE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629285">
              <a:lnSpc>
                <a:spcPct val="100000"/>
              </a:lnSpc>
              <a:spcBef>
                <a:spcPts val="414"/>
              </a:spcBef>
            </a:pPr>
            <a:r>
              <a:rPr sz="1000" b="1" spc="-5" dirty="0">
                <a:latin typeface="Arial"/>
                <a:cs typeface="Arial"/>
              </a:rPr>
              <a:t>Preliminary</a:t>
            </a:r>
            <a:r>
              <a:rPr sz="1000" b="1" spc="-8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Draft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1116" y="3339719"/>
            <a:ext cx="2362835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" dirty="0">
                <a:solidFill>
                  <a:srgbClr val="78BB50"/>
                </a:solidFill>
                <a:latin typeface="Arial"/>
                <a:cs typeface="Arial"/>
              </a:rPr>
              <a:t>APPENDIX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321040" y="91439"/>
            <a:ext cx="678141" cy="731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2743200"/>
            <a:ext cx="7315200" cy="1371600"/>
          </a:xfrm>
          <a:custGeom>
            <a:avLst/>
            <a:gdLst/>
            <a:ahLst/>
            <a:cxnLst/>
            <a:rect l="l" t="t" r="r" b="b"/>
            <a:pathLst>
              <a:path w="7315200" h="1371600">
                <a:moveTo>
                  <a:pt x="0" y="1371600"/>
                </a:moveTo>
                <a:lnTo>
                  <a:pt x="7315200" y="1371600"/>
                </a:lnTo>
                <a:lnTo>
                  <a:pt x="73152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914400" y="2743200"/>
            <a:ext cx="7315200" cy="1371600"/>
          </a:xfrm>
          <a:custGeom>
            <a:avLst/>
            <a:gdLst/>
            <a:ahLst/>
            <a:cxnLst/>
            <a:rect l="l" t="t" r="r" b="b"/>
            <a:pathLst>
              <a:path w="7315200" h="1371600">
                <a:moveTo>
                  <a:pt x="0" y="1371600"/>
                </a:moveTo>
                <a:lnTo>
                  <a:pt x="7315200" y="1371600"/>
                </a:lnTo>
                <a:lnTo>
                  <a:pt x="7315200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12616" y="3143377"/>
            <a:ext cx="2319655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Thank</a:t>
            </a:r>
            <a:r>
              <a:rPr sz="36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9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29600" y="4114800"/>
            <a:ext cx="678141" cy="731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1345</Words>
  <Application>Microsoft Office PowerPoint</Application>
  <PresentationFormat>On-screen Show (16:9)</PresentationFormat>
  <Paragraphs>616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Agenda</vt:lpstr>
      <vt:lpstr>Executive summary</vt:lpstr>
      <vt:lpstr>The primary intent of this project is to identify potential opportunities for additional tax collection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</cp:revision>
  <dcterms:created xsi:type="dcterms:W3CDTF">2017-05-16T08:53:58Z</dcterms:created>
  <dcterms:modified xsi:type="dcterms:W3CDTF">2017-05-16T08:54:47Z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2017-05-16T00:00:00Z</vt:filetime>
  </property>
</Properties>
</file>